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361" r:id="rId4"/>
    <p:sldId id="291" r:id="rId5"/>
    <p:sldId id="395" r:id="rId6"/>
    <p:sldId id="397" r:id="rId7"/>
    <p:sldId id="398" r:id="rId8"/>
    <p:sldId id="371" r:id="rId9"/>
    <p:sldId id="372" r:id="rId10"/>
    <p:sldId id="362" r:id="rId11"/>
    <p:sldId id="375" r:id="rId12"/>
    <p:sldId id="389" r:id="rId13"/>
    <p:sldId id="379" r:id="rId14"/>
    <p:sldId id="405" r:id="rId15"/>
    <p:sldId id="380" r:id="rId16"/>
    <p:sldId id="377" r:id="rId17"/>
    <p:sldId id="378" r:id="rId18"/>
    <p:sldId id="382" r:id="rId19"/>
    <p:sldId id="383" r:id="rId20"/>
    <p:sldId id="390" r:id="rId21"/>
    <p:sldId id="407" r:id="rId22"/>
    <p:sldId id="386" r:id="rId23"/>
    <p:sldId id="387" r:id="rId24"/>
    <p:sldId id="388" r:id="rId25"/>
    <p:sldId id="391" r:id="rId26"/>
    <p:sldId id="400" r:id="rId27"/>
    <p:sldId id="399" r:id="rId28"/>
    <p:sldId id="404" r:id="rId29"/>
    <p:sldId id="265" r:id="rId30"/>
    <p:sldId id="402" r:id="rId31"/>
    <p:sldId id="393" r:id="rId32"/>
    <p:sldId id="286" r:id="rId33"/>
    <p:sldId id="260" r:id="rId34"/>
    <p:sldId id="261" r:id="rId35"/>
    <p:sldId id="263" r:id="rId36"/>
  </p:sldIdLst>
  <p:sldSz cx="18288000" cy="10287000"/>
  <p:notesSz cx="6858000" cy="9144000"/>
  <p:embeddedFontLst>
    <p:embeddedFont>
      <p:font typeface="Arita Dotum Medium" panose="020B0600000101010101" charset="-127"/>
      <p:regular r:id="rId38"/>
    </p:embeddedFont>
    <p:embeddedFont>
      <p:font typeface="Arita Dotum Semi-Bold" panose="020B0600000101010101" charset="-127"/>
      <p:regular r:id="rId39"/>
    </p:embeddedFont>
    <p:embeddedFont>
      <p:font typeface="Nanum Gothic Bold" panose="020B0600000101010101" charset="-127"/>
      <p:regular r:id="rId40"/>
    </p:embeddedFont>
    <p:embeddedFont>
      <p:font typeface="Nanum Square Bold" panose="020B0600000101010101" charset="-127"/>
      <p:regular r:id="rId41"/>
    </p:embeddedFont>
    <p:embeddedFont>
      <p:font typeface="Source Han Sans KR Bold" panose="020B0600000101010101" charset="-127"/>
      <p:regular r:id="rId42"/>
    </p:embeddedFont>
    <p:embeddedFont>
      <p:font typeface="Source Han Sans KR Medium" panose="020B0600000101010101" charset="-127"/>
      <p:regular r:id="rId43"/>
    </p:embeddedFont>
    <p:embeddedFont>
      <p:font typeface="맑은 고딕" panose="020B0503020000020004" pitchFamily="50" charset="-127"/>
      <p:regular r:id="rId44"/>
      <p:bold r:id="rId45"/>
    </p:embeddedFont>
    <p:embeddedFont>
      <p:font typeface="용이고딕-레귤러 Bold" panose="020B0600000101010101" charset="-127"/>
      <p:regular r:id="rId46"/>
    </p:embeddedFont>
    <p:embeddedFont>
      <p:font typeface="Aileron Ultra-Bold" panose="020B0600000101010101" charset="0"/>
      <p:regular r:id="rId47"/>
    </p:embeddedFont>
    <p:embeddedFont>
      <p:font typeface="Bahnschrift" panose="020B0502040204020203" pitchFamily="34" charset="0"/>
      <p:regular r:id="rId48"/>
      <p:bold r:id="rId49"/>
    </p:embeddedFont>
    <p:embeddedFont>
      <p:font typeface="Calibri" panose="020F0502020204030204" pitchFamily="34" charset="0"/>
      <p:regular r:id="rId50"/>
      <p:bold r:id="rId51"/>
      <p:italic r:id="rId52"/>
      <p:boldItalic r:id="rId53"/>
    </p:embeddedFont>
    <p:embeddedFont>
      <p:font typeface="Public Sans" panose="020B0600000101010101"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DFF"/>
    <a:srgbClr val="E3EDD5"/>
    <a:srgbClr val="A3E6E4"/>
    <a:srgbClr val="CFD0FA"/>
    <a:srgbClr val="E0D5E8"/>
    <a:srgbClr val="7CD4D2"/>
    <a:srgbClr val="1B6282"/>
    <a:srgbClr val="4E92B4"/>
    <a:srgbClr val="232333"/>
    <a:srgbClr val="696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87867" autoAdjust="0"/>
  </p:normalViewPr>
  <p:slideViewPr>
    <p:cSldViewPr>
      <p:cViewPr>
        <p:scale>
          <a:sx n="66" d="100"/>
          <a:sy n="66" d="100"/>
        </p:scale>
        <p:origin x="2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43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7CD4D2"/>
            </a:solidFill>
            <a:ln>
              <a:noFill/>
            </a:ln>
            <a:effectLst/>
          </c:spPr>
          <c:invertIfNegative val="0"/>
          <c:dPt>
            <c:idx val="1"/>
            <c:invertIfNegative val="0"/>
            <c:bubble3D val="0"/>
            <c:spPr>
              <a:solidFill>
                <a:srgbClr val="7CD4D2"/>
              </a:solidFill>
              <a:ln>
                <a:noFill/>
              </a:ln>
              <a:effectLst/>
            </c:spPr>
            <c:extLst>
              <c:ext xmlns:c16="http://schemas.microsoft.com/office/drawing/2014/chart" uri="{C3380CC4-5D6E-409C-BE32-E72D297353CC}">
                <c16:uniqueId val="{00000001-2466-40AF-8DE3-399EE28A8B56}"/>
              </c:ext>
            </c:extLst>
          </c:dPt>
          <c:dPt>
            <c:idx val="2"/>
            <c:invertIfNegative val="0"/>
            <c:bubble3D val="0"/>
            <c:spPr>
              <a:solidFill>
                <a:srgbClr val="7CD4D2"/>
              </a:solidFill>
              <a:ln>
                <a:noFill/>
              </a:ln>
              <a:effectLst/>
            </c:spPr>
            <c:extLst>
              <c:ext xmlns:c16="http://schemas.microsoft.com/office/drawing/2014/chart" uri="{C3380CC4-5D6E-409C-BE32-E72D297353CC}">
                <c16:uniqueId val="{00000003-2466-40AF-8DE3-399EE28A8B56}"/>
              </c:ext>
            </c:extLst>
          </c:dPt>
          <c:cat>
            <c:strRef>
              <c:f>Sheet1!$A$2:$A$4</c:f>
              <c:strCache>
                <c:ptCount val="3"/>
                <c:pt idx="0">
                  <c:v>Category 1</c:v>
                </c:pt>
                <c:pt idx="1">
                  <c:v>Category 2</c:v>
                </c:pt>
                <c:pt idx="2">
                  <c:v>Category 3</c:v>
                </c:pt>
              </c:strCache>
            </c:strRef>
          </c:cat>
          <c:val>
            <c:numRef>
              <c:f>Sheet1!$B$2:$B$4</c:f>
              <c:numCache>
                <c:formatCode>General</c:formatCode>
                <c:ptCount val="3"/>
                <c:pt idx="0">
                  <c:v>5</c:v>
                </c:pt>
                <c:pt idx="1">
                  <c:v>3</c:v>
                </c:pt>
                <c:pt idx="2">
                  <c:v>7</c:v>
                </c:pt>
              </c:numCache>
            </c:numRef>
          </c:val>
          <c:extLst>
            <c:ext xmlns:c16="http://schemas.microsoft.com/office/drawing/2014/chart" uri="{C3380CC4-5D6E-409C-BE32-E72D297353CC}">
              <c16:uniqueId val="{00000004-2466-40AF-8DE3-399EE28A8B56}"/>
            </c:ext>
          </c:extLst>
        </c:ser>
        <c:ser>
          <c:idx val="1"/>
          <c:order val="1"/>
          <c:tx>
            <c:strRef>
              <c:f>Sheet1!$C$1</c:f>
              <c:strCache>
                <c:ptCount val="1"/>
                <c:pt idx="0">
                  <c:v>Series 2</c:v>
                </c:pt>
              </c:strCache>
            </c:strRef>
          </c:tx>
          <c:spPr>
            <a:solidFill>
              <a:srgbClr val="1B6282"/>
            </a:solidFill>
            <a:ln>
              <a:noFill/>
            </a:ln>
            <a:effectLst/>
          </c:spPr>
          <c:invertIfNegative val="0"/>
          <c:dPt>
            <c:idx val="1"/>
            <c:invertIfNegative val="0"/>
            <c:bubble3D val="0"/>
            <c:spPr>
              <a:solidFill>
                <a:srgbClr val="1B6282"/>
              </a:solidFill>
              <a:ln>
                <a:noFill/>
              </a:ln>
              <a:effectLst/>
            </c:spPr>
            <c:extLst>
              <c:ext xmlns:c16="http://schemas.microsoft.com/office/drawing/2014/chart" uri="{C3380CC4-5D6E-409C-BE32-E72D297353CC}">
                <c16:uniqueId val="{00000006-2466-40AF-8DE3-399EE28A8B56}"/>
              </c:ext>
            </c:extLst>
          </c:dPt>
          <c:dPt>
            <c:idx val="2"/>
            <c:invertIfNegative val="0"/>
            <c:bubble3D val="0"/>
            <c:spPr>
              <a:solidFill>
                <a:srgbClr val="1B6282"/>
              </a:solidFill>
              <a:ln>
                <a:noFill/>
              </a:ln>
              <a:effectLst/>
            </c:spPr>
            <c:extLst>
              <c:ext xmlns:c16="http://schemas.microsoft.com/office/drawing/2014/chart" uri="{C3380CC4-5D6E-409C-BE32-E72D297353CC}">
                <c16:uniqueId val="{00000008-2466-40AF-8DE3-399EE28A8B56}"/>
              </c:ext>
            </c:extLst>
          </c:dPt>
          <c:cat>
            <c:strRef>
              <c:f>Sheet1!$A$2:$A$4</c:f>
              <c:strCache>
                <c:ptCount val="3"/>
                <c:pt idx="0">
                  <c:v>Category 1</c:v>
                </c:pt>
                <c:pt idx="1">
                  <c:v>Category 2</c:v>
                </c:pt>
                <c:pt idx="2">
                  <c:v>Category 3</c:v>
                </c:pt>
              </c:strCache>
            </c:strRef>
          </c:cat>
          <c:val>
            <c:numRef>
              <c:f>Sheet1!$C$2:$C$4</c:f>
              <c:numCache>
                <c:formatCode>General</c:formatCode>
                <c:ptCount val="3"/>
                <c:pt idx="0">
                  <c:v>4</c:v>
                </c:pt>
                <c:pt idx="1">
                  <c:v>6</c:v>
                </c:pt>
                <c:pt idx="2">
                  <c:v>5</c:v>
                </c:pt>
              </c:numCache>
            </c:numRef>
          </c:val>
          <c:extLst>
            <c:ext xmlns:c16="http://schemas.microsoft.com/office/drawing/2014/chart" uri="{C3380CC4-5D6E-409C-BE32-E72D297353CC}">
              <c16:uniqueId val="{00000009-2466-40AF-8DE3-399EE28A8B56}"/>
            </c:ext>
          </c:extLst>
        </c:ser>
        <c:ser>
          <c:idx val="2"/>
          <c:order val="2"/>
          <c:tx>
            <c:strRef>
              <c:f>Sheet1!$D$1</c:f>
              <c:strCache>
                <c:ptCount val="1"/>
                <c:pt idx="0">
                  <c:v>Series 3</c:v>
                </c:pt>
              </c:strCache>
            </c:strRef>
          </c:tx>
          <c:spPr>
            <a:solidFill>
              <a:srgbClr val="4E92B4"/>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6</c:v>
                </c:pt>
                <c:pt idx="1">
                  <c:v>5</c:v>
                </c:pt>
                <c:pt idx="2">
                  <c:v>3</c:v>
                </c:pt>
              </c:numCache>
            </c:numRef>
          </c:val>
          <c:extLst>
            <c:ext xmlns:c16="http://schemas.microsoft.com/office/drawing/2014/chart" uri="{C3380CC4-5D6E-409C-BE32-E72D297353CC}">
              <c16:uniqueId val="{0000000A-2466-40AF-8DE3-399EE28A8B56}"/>
            </c:ext>
          </c:extLst>
        </c:ser>
        <c:dLbls>
          <c:showLegendKey val="0"/>
          <c:showVal val="0"/>
          <c:showCatName val="0"/>
          <c:showSerName val="0"/>
          <c:showPercent val="0"/>
          <c:showBubbleSize val="0"/>
        </c:dLbls>
        <c:gapWidth val="250"/>
        <c:overlap val="-9"/>
        <c:axId val="1373019431"/>
        <c:axId val="1373020087"/>
      </c:barChart>
      <c:catAx>
        <c:axId val="1373019431"/>
        <c:scaling>
          <c:orientation val="minMax"/>
        </c:scaling>
        <c:delete val="1"/>
        <c:axPos val="b"/>
        <c:numFmt formatCode="General" sourceLinked="1"/>
        <c:majorTickMark val="none"/>
        <c:minorTickMark val="none"/>
        <c:tickLblPos val="nextTo"/>
        <c:crossAx val="1373020087"/>
        <c:crosses val="autoZero"/>
        <c:auto val="1"/>
        <c:lblAlgn val="ctr"/>
        <c:lblOffset val="100"/>
        <c:noMultiLvlLbl val="0"/>
      </c:catAx>
      <c:valAx>
        <c:axId val="1373020087"/>
        <c:scaling>
          <c:orientation val="minMax"/>
        </c:scaling>
        <c:delete val="1"/>
        <c:axPos val="l"/>
        <c:numFmt formatCode="General" sourceLinked="1"/>
        <c:majorTickMark val="none"/>
        <c:minorTickMark val="none"/>
        <c:tickLblPos val="nextTo"/>
        <c:crossAx val="13730194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00AB7-3570-4EAB-8628-566EEB012D31}" type="datetimeFigureOut">
              <a:rPr lang="ko-KR" altLang="en-US" smtClean="0"/>
              <a:t>2024-03-22</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C149D-3BB3-41B0-8877-5BBC00207923}" type="slidenum">
              <a:rPr lang="ko-KR" altLang="en-US" smtClean="0"/>
              <a:t>‹#›</a:t>
            </a:fld>
            <a:endParaRPr lang="ko-KR" altLang="en-US" dirty="0"/>
          </a:p>
        </p:txBody>
      </p:sp>
    </p:spTree>
    <p:extLst>
      <p:ext uri="{BB962C8B-B14F-4D97-AF65-F5344CB8AC3E}">
        <p14:creationId xmlns:p14="http://schemas.microsoft.com/office/powerpoint/2010/main" val="36072730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쉽고 안정적인 거래를 하자</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4</a:t>
            </a:fld>
            <a:endParaRPr lang="ko-KR" altLang="en-US" dirty="0"/>
          </a:p>
        </p:txBody>
      </p:sp>
    </p:spTree>
    <p:extLst>
      <p:ext uri="{BB962C8B-B14F-4D97-AF65-F5344CB8AC3E}">
        <p14:creationId xmlns:p14="http://schemas.microsoft.com/office/powerpoint/2010/main" val="412186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프론트 </a:t>
            </a:r>
            <a:r>
              <a:rPr lang="en-US" altLang="ko-KR" dirty="0"/>
              <a:t>: node, </a:t>
            </a:r>
            <a:r>
              <a:rPr lang="en-US" altLang="ko-KR" dirty="0" err="1"/>
              <a:t>vue</a:t>
            </a:r>
            <a:r>
              <a:rPr lang="en-US" altLang="ko-KR" dirty="0"/>
              <a:t>-cli</a:t>
            </a:r>
            <a:r>
              <a:rPr lang="ko-KR" altLang="en-US" dirty="0"/>
              <a:t>로 </a:t>
            </a:r>
            <a:r>
              <a:rPr lang="en-US" altLang="ko-KR" dirty="0" err="1"/>
              <a:t>vue</a:t>
            </a:r>
            <a:r>
              <a:rPr lang="en-US" altLang="ko-KR" dirty="0"/>
              <a:t> </a:t>
            </a:r>
            <a:r>
              <a:rPr lang="ko-KR" altLang="en-US" dirty="0" err="1"/>
              <a:t>프젝</a:t>
            </a:r>
            <a:r>
              <a:rPr lang="ko-KR" altLang="en-US" dirty="0"/>
              <a:t> 생성</a:t>
            </a:r>
          </a:p>
          <a:p>
            <a:r>
              <a:rPr lang="ko-KR" altLang="en-US" dirty="0"/>
              <a:t>채팅 </a:t>
            </a:r>
            <a:r>
              <a:rPr lang="en-US" altLang="ko-KR" dirty="0"/>
              <a:t>: node</a:t>
            </a:r>
            <a:r>
              <a:rPr lang="ko-KR" altLang="en-US" dirty="0"/>
              <a:t>로 </a:t>
            </a:r>
            <a:r>
              <a:rPr lang="en-US" altLang="ko-KR" dirty="0"/>
              <a:t>chat </a:t>
            </a:r>
            <a:r>
              <a:rPr lang="ko-KR" altLang="en-US" dirty="0" err="1"/>
              <a:t>프젝</a:t>
            </a:r>
            <a:r>
              <a:rPr lang="ko-KR" altLang="en-US" dirty="0"/>
              <a:t> 생성</a:t>
            </a:r>
          </a:p>
          <a:p>
            <a:r>
              <a:rPr lang="ko-KR" altLang="en-US" dirty="0" err="1"/>
              <a:t>백엔드</a:t>
            </a:r>
            <a:r>
              <a:rPr lang="ko-KR" altLang="en-US" dirty="0"/>
              <a:t> </a:t>
            </a:r>
            <a:r>
              <a:rPr lang="en-US" altLang="ko-KR" dirty="0"/>
              <a:t>: java maven </a:t>
            </a:r>
            <a:r>
              <a:rPr lang="ko-KR" altLang="en-US" dirty="0"/>
              <a:t>기반의 </a:t>
            </a:r>
            <a:r>
              <a:rPr lang="en-US" altLang="ko-KR" dirty="0"/>
              <a:t>Spring 4.</a:t>
            </a:r>
            <a:r>
              <a:rPr lang="ko-KR" altLang="en-US" dirty="0"/>
              <a:t>버전 </a:t>
            </a:r>
            <a:r>
              <a:rPr lang="ko-KR" altLang="en-US" dirty="0" err="1"/>
              <a:t>프젝</a:t>
            </a:r>
            <a:r>
              <a:rPr lang="ko-KR" altLang="en-US" dirty="0"/>
              <a:t> 생성 </a:t>
            </a:r>
          </a:p>
          <a:p>
            <a:r>
              <a:rPr lang="en-US" altLang="ko-KR" dirty="0"/>
              <a:t>Spring </a:t>
            </a:r>
            <a:r>
              <a:rPr lang="ko-KR" altLang="en-US" dirty="0"/>
              <a:t>의존성 </a:t>
            </a:r>
            <a:r>
              <a:rPr lang="en-US" altLang="ko-KR" dirty="0"/>
              <a:t>: DBMS = </a:t>
            </a:r>
            <a:r>
              <a:rPr lang="en-US" altLang="ko-KR" dirty="0" err="1"/>
              <a:t>Mysql</a:t>
            </a:r>
            <a:r>
              <a:rPr lang="en-US" altLang="ko-KR" dirty="0"/>
              <a:t>, JDBC + </a:t>
            </a:r>
            <a:r>
              <a:rPr lang="en-US" altLang="ko-KR" dirty="0" err="1"/>
              <a:t>Mybatis</a:t>
            </a:r>
            <a:r>
              <a:rPr lang="en-US" altLang="ko-KR" dirty="0"/>
              <a:t> + DBPC </a:t>
            </a:r>
            <a:r>
              <a:rPr lang="ko-KR" altLang="en-US" dirty="0"/>
              <a:t>이외엔 로직에 필요한 라이브러리들</a:t>
            </a:r>
          </a:p>
          <a:p>
            <a:endParaRPr lang="ko-KR" altLang="en-US" dirty="0"/>
          </a:p>
          <a:p>
            <a:r>
              <a:rPr lang="en-US" altLang="ko-KR" dirty="0"/>
              <a:t>JDBC</a:t>
            </a:r>
            <a:r>
              <a:rPr lang="ko-KR" altLang="en-US" dirty="0"/>
              <a:t>에 종속된 라이브러리가 </a:t>
            </a:r>
            <a:r>
              <a:rPr lang="en-US" altLang="ko-KR" dirty="0" err="1"/>
              <a:t>Mybatis</a:t>
            </a:r>
            <a:r>
              <a:rPr lang="ko-KR" altLang="en-US" dirty="0"/>
              <a:t>이며 </a:t>
            </a:r>
            <a:r>
              <a:rPr lang="en-US" altLang="ko-KR" dirty="0"/>
              <a:t>JDBC</a:t>
            </a:r>
            <a:r>
              <a:rPr lang="ko-KR" altLang="en-US" dirty="0"/>
              <a:t>만 사용해도 무관하지만</a:t>
            </a:r>
            <a:r>
              <a:rPr lang="en-US" altLang="ko-KR" dirty="0"/>
              <a:t>, </a:t>
            </a:r>
            <a:r>
              <a:rPr lang="ko-KR" altLang="en-US" dirty="0"/>
              <a:t>쿼리문의 중복</a:t>
            </a:r>
            <a:r>
              <a:rPr lang="en-US" altLang="ko-KR" dirty="0"/>
              <a:t>, </a:t>
            </a:r>
            <a:r>
              <a:rPr lang="ko-KR" altLang="en-US" dirty="0"/>
              <a:t>쿼리문의 관리 등</a:t>
            </a:r>
            <a:r>
              <a:rPr lang="en-US" altLang="ko-KR" dirty="0"/>
              <a:t>.. </a:t>
            </a:r>
            <a:r>
              <a:rPr lang="ko-KR" altLang="en-US" dirty="0"/>
              <a:t>의 목적으로 </a:t>
            </a:r>
            <a:r>
              <a:rPr lang="en-US" altLang="ko-KR" dirty="0" err="1"/>
              <a:t>Mybatis</a:t>
            </a:r>
            <a:r>
              <a:rPr lang="ko-KR" altLang="en-US" dirty="0"/>
              <a:t>를 사용</a:t>
            </a:r>
            <a:r>
              <a:rPr lang="en-US" altLang="ko-KR" dirty="0"/>
              <a:t>, JDBC</a:t>
            </a:r>
            <a:r>
              <a:rPr lang="ko-KR" altLang="en-US" dirty="0"/>
              <a:t>가 있어야 </a:t>
            </a:r>
            <a:r>
              <a:rPr lang="en-US" altLang="ko-KR" dirty="0" err="1"/>
              <a:t>Mybatis</a:t>
            </a:r>
            <a:r>
              <a:rPr lang="en-US" altLang="ko-KR" dirty="0"/>
              <a:t> </a:t>
            </a:r>
            <a:r>
              <a:rPr lang="ko-KR" altLang="en-US" dirty="0"/>
              <a:t>사용 가능</a:t>
            </a:r>
            <a:r>
              <a:rPr lang="en-US" altLang="ko-KR" dirty="0"/>
              <a:t>.</a:t>
            </a:r>
          </a:p>
          <a:p>
            <a:endParaRPr lang="en-US" altLang="ko-KR" dirty="0"/>
          </a:p>
          <a:p>
            <a:r>
              <a:rPr lang="en-US" altLang="ko-KR" dirty="0"/>
              <a:t>Vue + </a:t>
            </a:r>
            <a:r>
              <a:rPr lang="en-US" altLang="ko-KR" dirty="0" err="1"/>
              <a:t>SpringBoot</a:t>
            </a:r>
            <a:r>
              <a:rPr lang="ko-KR" altLang="en-US" dirty="0"/>
              <a:t>가 </a:t>
            </a:r>
            <a:r>
              <a:rPr lang="ko-KR" altLang="en-US" dirty="0" err="1"/>
              <a:t>국룰인데</a:t>
            </a:r>
            <a:r>
              <a:rPr lang="ko-KR" altLang="en-US" dirty="0"/>
              <a:t> 왜 </a:t>
            </a:r>
            <a:r>
              <a:rPr lang="en-US" altLang="ko-KR" dirty="0"/>
              <a:t>Spring </a:t>
            </a:r>
            <a:r>
              <a:rPr lang="ko-KR" altLang="en-US" dirty="0"/>
              <a:t>사용했냐 </a:t>
            </a:r>
            <a:r>
              <a:rPr lang="en-US" altLang="ko-KR" dirty="0"/>
              <a:t>: </a:t>
            </a:r>
          </a:p>
          <a:p>
            <a:r>
              <a:rPr lang="ko-KR" altLang="en-US" dirty="0"/>
              <a:t>실무에서 </a:t>
            </a:r>
            <a:r>
              <a:rPr lang="en-US" altLang="ko-KR" dirty="0"/>
              <a:t>Maven + Spring + </a:t>
            </a:r>
            <a:r>
              <a:rPr lang="en-US" altLang="ko-KR" dirty="0" err="1"/>
              <a:t>Mybatis</a:t>
            </a:r>
            <a:r>
              <a:rPr lang="en-US" altLang="ko-KR" dirty="0"/>
              <a:t> </a:t>
            </a:r>
            <a:r>
              <a:rPr lang="ko-KR" altLang="en-US" dirty="0"/>
              <a:t>사용을 많이 해서 </a:t>
            </a:r>
            <a:endParaRPr lang="en-US" altLang="ko-KR" dirty="0"/>
          </a:p>
          <a:p>
            <a:r>
              <a:rPr lang="en-US" altLang="ko-KR" dirty="0"/>
              <a:t>-----</a:t>
            </a:r>
          </a:p>
          <a:p>
            <a:endParaRPr lang="en-US" altLang="ko-KR" dirty="0"/>
          </a:p>
          <a:p>
            <a:r>
              <a:rPr lang="ko-KR" altLang="en-US" dirty="0"/>
              <a:t>최종 개발환경 </a:t>
            </a:r>
          </a:p>
          <a:p>
            <a:r>
              <a:rPr lang="ko-KR" altLang="en-US" dirty="0" err="1"/>
              <a:t>프론트엔드</a:t>
            </a:r>
            <a:r>
              <a:rPr lang="ko-KR" altLang="en-US" dirty="0"/>
              <a:t> </a:t>
            </a:r>
            <a:r>
              <a:rPr lang="en-US" altLang="ko-KR" dirty="0"/>
              <a:t>: Vue.js, Node.js, CSS</a:t>
            </a:r>
          </a:p>
          <a:p>
            <a:r>
              <a:rPr lang="ko-KR" altLang="en-US" dirty="0"/>
              <a:t>채팅서버 </a:t>
            </a:r>
            <a:r>
              <a:rPr lang="en-US" altLang="ko-KR" dirty="0"/>
              <a:t>: Node.js</a:t>
            </a:r>
          </a:p>
          <a:p>
            <a:r>
              <a:rPr lang="ko-KR" altLang="en-US" dirty="0" err="1"/>
              <a:t>백엔드</a:t>
            </a:r>
            <a:r>
              <a:rPr lang="ko-KR" altLang="en-US" dirty="0"/>
              <a:t> </a:t>
            </a:r>
            <a:r>
              <a:rPr lang="en-US" altLang="ko-KR" dirty="0"/>
              <a:t>: Spring, Maven, Java, JDBC, </a:t>
            </a:r>
            <a:r>
              <a:rPr lang="en-US" altLang="ko-KR" dirty="0" err="1"/>
              <a:t>Mybatis</a:t>
            </a:r>
            <a:r>
              <a:rPr lang="en-US" altLang="ko-KR" dirty="0"/>
              <a:t>, MySQL</a:t>
            </a:r>
            <a:endParaRPr lang="ko-KR" altLang="en-US" dirty="0"/>
          </a:p>
        </p:txBody>
      </p:sp>
      <p:sp>
        <p:nvSpPr>
          <p:cNvPr id="4" name="슬라이드 번호 개체 틀 3"/>
          <p:cNvSpPr>
            <a:spLocks noGrp="1"/>
          </p:cNvSpPr>
          <p:nvPr>
            <p:ph type="sldNum" sz="quarter" idx="5"/>
          </p:nvPr>
        </p:nvSpPr>
        <p:spPr/>
        <p:txBody>
          <a:bodyPr/>
          <a:lstStyle/>
          <a:p>
            <a:pPr lvl="0">
              <a:defRPr/>
            </a:pPr>
            <a:fld id="{628C149D-3BB3-41B0-8877-5BBC00207923}" type="slidenum">
              <a:rPr lang="ko-KR" altLang="en-US" smtClean="0"/>
              <a:pPr lvl="0">
                <a:defRPr/>
              </a:pPr>
              <a:t>14</a:t>
            </a:fld>
            <a:endParaRPr lang="ko-KR" altLang="en-US"/>
          </a:p>
        </p:txBody>
      </p:sp>
    </p:spTree>
    <p:extLst>
      <p:ext uri="{BB962C8B-B14F-4D97-AF65-F5344CB8AC3E}">
        <p14:creationId xmlns:p14="http://schemas.microsoft.com/office/powerpoint/2010/main" val="3349530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채팅창 위치 자유 조정</a:t>
            </a:r>
            <a:endParaRPr lang="en-US" altLang="ko-KR" dirty="0"/>
          </a:p>
          <a:p>
            <a:r>
              <a:rPr lang="ko-KR" altLang="en-US" dirty="0"/>
              <a:t>채팅창 간소화</a:t>
            </a:r>
            <a:r>
              <a:rPr lang="en-US" altLang="ko-KR" dirty="0"/>
              <a:t>(Hide,</a:t>
            </a:r>
            <a:r>
              <a:rPr lang="ko-KR" altLang="en-US" dirty="0"/>
              <a:t> </a:t>
            </a:r>
            <a:r>
              <a:rPr lang="en-US" altLang="ko-KR" dirty="0"/>
              <a:t>Show)</a:t>
            </a:r>
          </a:p>
          <a:p>
            <a:r>
              <a:rPr lang="ko-KR" altLang="en-US" dirty="0"/>
              <a:t>미등록시 메시지 확인</a:t>
            </a:r>
            <a:r>
              <a:rPr lang="en-US" altLang="ko-KR" dirty="0"/>
              <a:t>, </a:t>
            </a:r>
            <a:r>
              <a:rPr lang="ko-KR" altLang="en-US" dirty="0"/>
              <a:t>등록시 밸런스 현황</a:t>
            </a:r>
            <a:endParaRPr lang="en-US" altLang="ko-KR" dirty="0"/>
          </a:p>
          <a:p>
            <a:r>
              <a:rPr lang="ko-KR" altLang="en-US" dirty="0"/>
              <a:t>관리자와 일반 차이</a:t>
            </a:r>
            <a:endParaRPr lang="en-US" altLang="ko-KR"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20</a:t>
            </a:fld>
            <a:endParaRPr lang="ko-KR" altLang="en-US" dirty="0"/>
          </a:p>
        </p:txBody>
      </p:sp>
    </p:spTree>
    <p:extLst>
      <p:ext uri="{BB962C8B-B14F-4D97-AF65-F5344CB8AC3E}">
        <p14:creationId xmlns:p14="http://schemas.microsoft.com/office/powerpoint/2010/main" val="152453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21</a:t>
            </a:fld>
            <a:endParaRPr lang="ko-KR" altLang="en-US" dirty="0"/>
          </a:p>
        </p:txBody>
      </p:sp>
    </p:spTree>
    <p:extLst>
      <p:ext uri="{BB962C8B-B14F-4D97-AF65-F5344CB8AC3E}">
        <p14:creationId xmlns:p14="http://schemas.microsoft.com/office/powerpoint/2010/main" val="1159671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수정 필요 </a:t>
            </a:r>
            <a:r>
              <a:rPr lang="en-US" altLang="ko-KR" dirty="0"/>
              <a:t>: kmh </a:t>
            </a:r>
            <a:r>
              <a:rPr lang="ko-KR" altLang="en-US" dirty="0"/>
              <a:t>일 경우 </a:t>
            </a:r>
            <a:r>
              <a:rPr lang="en-US" altLang="ko-KR" dirty="0"/>
              <a:t>api </a:t>
            </a:r>
            <a:r>
              <a:rPr lang="ko-KR" altLang="en-US" dirty="0"/>
              <a:t>표시되도록</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22</a:t>
            </a:fld>
            <a:endParaRPr lang="ko-KR" altLang="en-US" dirty="0"/>
          </a:p>
        </p:txBody>
      </p:sp>
    </p:spTree>
    <p:extLst>
      <p:ext uri="{BB962C8B-B14F-4D97-AF65-F5344CB8AC3E}">
        <p14:creationId xmlns:p14="http://schemas.microsoft.com/office/powerpoint/2010/main" val="1154931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예약가를 설계한 내용에 대하여</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23</a:t>
            </a:fld>
            <a:endParaRPr lang="ko-KR" altLang="en-US" dirty="0"/>
          </a:p>
        </p:txBody>
      </p:sp>
    </p:spTree>
    <p:extLst>
      <p:ext uri="{BB962C8B-B14F-4D97-AF65-F5344CB8AC3E}">
        <p14:creationId xmlns:p14="http://schemas.microsoft.com/office/powerpoint/2010/main" val="841743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윤제가 만들다 만 그 차트 찾아보기</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24</a:t>
            </a:fld>
            <a:endParaRPr lang="ko-KR" altLang="en-US" dirty="0"/>
          </a:p>
        </p:txBody>
      </p:sp>
    </p:spTree>
    <p:extLst>
      <p:ext uri="{BB962C8B-B14F-4D97-AF65-F5344CB8AC3E}">
        <p14:creationId xmlns:p14="http://schemas.microsoft.com/office/powerpoint/2010/main" val="3788123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크롤링 가능</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25</a:t>
            </a:fld>
            <a:endParaRPr lang="ko-KR" altLang="en-US" dirty="0"/>
          </a:p>
        </p:txBody>
      </p:sp>
    </p:spTree>
    <p:extLst>
      <p:ext uri="{BB962C8B-B14F-4D97-AF65-F5344CB8AC3E}">
        <p14:creationId xmlns:p14="http://schemas.microsoft.com/office/powerpoint/2010/main" val="120657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크롤링 가능</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28</a:t>
            </a:fld>
            <a:endParaRPr lang="ko-KR" altLang="en-US" dirty="0"/>
          </a:p>
        </p:txBody>
      </p:sp>
    </p:spTree>
    <p:extLst>
      <p:ext uri="{BB962C8B-B14F-4D97-AF65-F5344CB8AC3E}">
        <p14:creationId xmlns:p14="http://schemas.microsoft.com/office/powerpoint/2010/main" val="3867588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29</a:t>
            </a:fld>
            <a:endParaRPr lang="ko-KR" altLang="en-US" dirty="0"/>
          </a:p>
        </p:txBody>
      </p:sp>
    </p:spTree>
    <p:extLst>
      <p:ext uri="{BB962C8B-B14F-4D97-AF65-F5344CB8AC3E}">
        <p14:creationId xmlns:p14="http://schemas.microsoft.com/office/powerpoint/2010/main" val="762235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크롤링 가능</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30</a:t>
            </a:fld>
            <a:endParaRPr lang="ko-KR" altLang="en-US" dirty="0"/>
          </a:p>
        </p:txBody>
      </p:sp>
    </p:spTree>
    <p:extLst>
      <p:ext uri="{BB962C8B-B14F-4D97-AF65-F5344CB8AC3E}">
        <p14:creationId xmlns:p14="http://schemas.microsoft.com/office/powerpoint/2010/main" val="3738724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리스크는 위험이 아닌 불확실성입니다</a:t>
            </a:r>
            <a:r>
              <a:rPr lang="en-US" altLang="ko-KR" dirty="0"/>
              <a:t>. </a:t>
            </a:r>
            <a:r>
              <a:rPr lang="ko-KR" altLang="en-US" dirty="0"/>
              <a:t>손실을 볼수도 있지만 반대로 이익을 볼수도 있는 불확실함을 의미합니다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환율의 경우 최근 </a:t>
            </a:r>
            <a:r>
              <a:rPr lang="en-US" altLang="ko-KR" dirty="0"/>
              <a:t>3</a:t>
            </a:r>
            <a:r>
              <a:rPr lang="ko-KR" altLang="en-US" dirty="0"/>
              <a:t>년간 상승하는 경향이 높습니다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예상되는 수익은 안정적으로 연 </a:t>
            </a:r>
            <a:r>
              <a:rPr lang="en-US" altLang="ko-KR" dirty="0"/>
              <a:t>8%</a:t>
            </a:r>
            <a:r>
              <a:rPr lang="ko-KR" altLang="en-US" dirty="0"/>
              <a:t>대를 목표로 합니다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5</a:t>
            </a:fld>
            <a:endParaRPr lang="ko-KR" altLang="en-US" dirty="0"/>
          </a:p>
        </p:txBody>
      </p:sp>
    </p:spTree>
    <p:extLst>
      <p:ext uri="{BB962C8B-B14F-4D97-AF65-F5344CB8AC3E}">
        <p14:creationId xmlns:p14="http://schemas.microsoft.com/office/powerpoint/2010/main" val="3602338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예약가를 설계한 내용에 대하여</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31</a:t>
            </a:fld>
            <a:endParaRPr lang="ko-KR" altLang="en-US" dirty="0"/>
          </a:p>
        </p:txBody>
      </p:sp>
    </p:spTree>
    <p:extLst>
      <p:ext uri="{BB962C8B-B14F-4D97-AF65-F5344CB8AC3E}">
        <p14:creationId xmlns:p14="http://schemas.microsoft.com/office/powerpoint/2010/main" val="2159377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내외부적 요인도 여전히 불확실성이 있지만 </a:t>
            </a:r>
            <a:br>
              <a:rPr lang="en-US" altLang="ko-KR" dirty="0"/>
            </a:br>
            <a:r>
              <a:rPr lang="ko-KR" altLang="en-US" dirty="0"/>
              <a:t>높은 안전성으로 인하여 실행가치가 높은 전략</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6</a:t>
            </a:fld>
            <a:endParaRPr lang="ko-KR" altLang="en-US" dirty="0"/>
          </a:p>
        </p:txBody>
      </p:sp>
    </p:spTree>
    <p:extLst>
      <p:ext uri="{BB962C8B-B14F-4D97-AF65-F5344CB8AC3E}">
        <p14:creationId xmlns:p14="http://schemas.microsoft.com/office/powerpoint/2010/main" val="158532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또한 해당 전략에 그치지 않고</a:t>
            </a:r>
            <a:r>
              <a:rPr lang="en-US" altLang="ko-KR" dirty="0"/>
              <a:t>, </a:t>
            </a:r>
            <a:r>
              <a:rPr lang="ko-KR" altLang="en-US" dirty="0"/>
              <a:t>다양한 기능을 추가했습니다</a:t>
            </a:r>
            <a:r>
              <a:rPr lang="en-US" altLang="ko-KR" dirty="0"/>
              <a:t>.</a:t>
            </a:r>
          </a:p>
          <a:p>
            <a:r>
              <a:rPr lang="ko-KR" altLang="en-US" dirty="0"/>
              <a:t>기존의 국내 현물 거래소에서 지원하지 않는 양방향 거래를 구현해 하나의 포지션으로 두개를 선택적으로 실행할 수 있게 했으며</a:t>
            </a:r>
            <a:r>
              <a:rPr lang="en-US" altLang="ko-KR" dirty="0"/>
              <a:t>,</a:t>
            </a:r>
            <a:br>
              <a:rPr lang="en-US" altLang="ko-KR" dirty="0"/>
            </a:br>
            <a:r>
              <a:rPr lang="ko-KR" altLang="en-US" dirty="0"/>
              <a:t>상위 수익률을 달성한 </a:t>
            </a:r>
            <a:r>
              <a:rPr lang="ko-KR" altLang="en-US" dirty="0" err="1"/>
              <a:t>트레이더의</a:t>
            </a:r>
            <a:r>
              <a:rPr lang="ko-KR" altLang="en-US" dirty="0"/>
              <a:t> 오더 주문을 실시간 </a:t>
            </a:r>
            <a:r>
              <a:rPr lang="ko-KR" altLang="en-US" dirty="0" err="1"/>
              <a:t>공유할수</a:t>
            </a:r>
            <a:r>
              <a:rPr lang="ko-KR" altLang="en-US" dirty="0"/>
              <a:t>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7</a:t>
            </a:fld>
            <a:endParaRPr lang="ko-KR" altLang="en-US" dirty="0"/>
          </a:p>
        </p:txBody>
      </p:sp>
    </p:spTree>
    <p:extLst>
      <p:ext uri="{BB962C8B-B14F-4D97-AF65-F5344CB8AC3E}">
        <p14:creationId xmlns:p14="http://schemas.microsoft.com/office/powerpoint/2010/main" val="93521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즉 안정적인 기본 수익 전략을 </a:t>
            </a:r>
            <a:r>
              <a:rPr lang="ko-KR" altLang="en-US" dirty="0" err="1"/>
              <a:t>가져감과</a:t>
            </a:r>
            <a:r>
              <a:rPr lang="ko-KR" altLang="en-US" dirty="0"/>
              <a:t> 동시에 추가 기능을 구현했습니다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 유저간 선호도에 따른 선택지를 넓혔다는 점이 주요합니다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상황에 따른 </a:t>
            </a:r>
            <a:r>
              <a:rPr lang="ko-KR" altLang="en-US" dirty="0" err="1"/>
              <a:t>하이리스크</a:t>
            </a:r>
            <a:r>
              <a:rPr lang="ko-KR" altLang="en-US" dirty="0"/>
              <a:t> </a:t>
            </a:r>
            <a:r>
              <a:rPr lang="ko-KR" altLang="en-US" dirty="0" err="1"/>
              <a:t>하이리턴을</a:t>
            </a:r>
            <a:r>
              <a:rPr lang="ko-KR" altLang="en-US" dirty="0"/>
              <a:t> 감수하느냐는 유저의 선택으로 남게 됩니다</a:t>
            </a:r>
            <a:r>
              <a:rPr lang="en-US" altLang="ko-KR" dirty="0"/>
              <a:t>.</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8</a:t>
            </a:fld>
            <a:endParaRPr lang="ko-KR" altLang="en-US" dirty="0"/>
          </a:p>
        </p:txBody>
      </p:sp>
    </p:spTree>
    <p:extLst>
      <p:ext uri="{BB962C8B-B14F-4D97-AF65-F5344CB8AC3E}">
        <p14:creationId xmlns:p14="http://schemas.microsoft.com/office/powerpoint/2010/main" val="416633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시장 상황에 맞는 전략 선택도 중요합니다</a:t>
            </a:r>
            <a:r>
              <a:rPr lang="en-US" altLang="ko-KR" dirty="0"/>
              <a:t>. </a:t>
            </a:r>
            <a:r>
              <a:rPr lang="ko-KR" altLang="en-US" dirty="0"/>
              <a:t>하락장과 상승장에 따라 앞선 기능들을 선택적으로 </a:t>
            </a:r>
            <a:r>
              <a:rPr lang="ko-KR" altLang="en-US" dirty="0" err="1"/>
              <a:t>취할수</a:t>
            </a:r>
            <a:r>
              <a:rPr lang="ko-KR" altLang="en-US" dirty="0"/>
              <a:t> 있기에 보다 다양한 기능으로 발전할 여지가 남게 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9</a:t>
            </a:fld>
            <a:endParaRPr lang="ko-KR" altLang="en-US" dirty="0"/>
          </a:p>
        </p:txBody>
      </p:sp>
    </p:spTree>
    <p:extLst>
      <p:ext uri="{BB962C8B-B14F-4D97-AF65-F5344CB8AC3E}">
        <p14:creationId xmlns:p14="http://schemas.microsoft.com/office/powerpoint/2010/main" val="124295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10</a:t>
            </a:fld>
            <a:endParaRPr lang="ko-KR" altLang="en-US" dirty="0"/>
          </a:p>
        </p:txBody>
      </p:sp>
    </p:spTree>
    <p:extLst>
      <p:ext uri="{BB962C8B-B14F-4D97-AF65-F5344CB8AC3E}">
        <p14:creationId xmlns:p14="http://schemas.microsoft.com/office/powerpoint/2010/main" val="2435844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저희의 전략은 현재 일반 유저의 가입을 받지 않고 있습니다</a:t>
            </a:r>
            <a:r>
              <a:rPr lang="en-US" altLang="ko-KR" dirty="0"/>
              <a:t>.</a:t>
            </a:r>
          </a:p>
          <a:p>
            <a:r>
              <a:rPr lang="ko-KR" altLang="en-US" dirty="0"/>
              <a:t>전략이 노출될 경우 카운터 파티가 구성되어 저희 전략을 방해 </a:t>
            </a:r>
            <a:r>
              <a:rPr lang="ko-KR" altLang="en-US" dirty="0" err="1"/>
              <a:t>받을수도</a:t>
            </a:r>
            <a:r>
              <a:rPr lang="ko-KR" altLang="en-US" dirty="0"/>
              <a:t> 있으며</a:t>
            </a:r>
            <a:r>
              <a:rPr lang="en-US" altLang="ko-KR" dirty="0"/>
              <a:t>, </a:t>
            </a:r>
            <a:r>
              <a:rPr lang="ko-KR" altLang="en-US" dirty="0"/>
              <a:t>벤치마킹의 대상이 되는 것을 방지해야 하는데요</a:t>
            </a:r>
            <a:endParaRPr lang="en-US" altLang="ko-KR" dirty="0"/>
          </a:p>
          <a:p>
            <a:r>
              <a:rPr lang="ko-KR" altLang="en-US" dirty="0"/>
              <a:t>현재로서는 회원가입이 관리자만을 통해 일부 유저에게만 제공되고 있습니다</a:t>
            </a:r>
            <a:r>
              <a:rPr lang="en-US" altLang="ko-KR" dirty="0"/>
              <a:t>. </a:t>
            </a:r>
            <a:r>
              <a:rPr lang="ko-KR" altLang="en-US" dirty="0"/>
              <a:t>로그인을 통해서만 모든 기능이 열리는 방식을 선택했습니다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11</a:t>
            </a:fld>
            <a:endParaRPr lang="ko-KR" altLang="en-US" dirty="0"/>
          </a:p>
        </p:txBody>
      </p:sp>
    </p:spTree>
    <p:extLst>
      <p:ext uri="{BB962C8B-B14F-4D97-AF65-F5344CB8AC3E}">
        <p14:creationId xmlns:p14="http://schemas.microsoft.com/office/powerpoint/2010/main" val="323630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12</a:t>
            </a:fld>
            <a:endParaRPr lang="ko-KR" altLang="en-US" dirty="0"/>
          </a:p>
        </p:txBody>
      </p:sp>
    </p:spTree>
    <p:extLst>
      <p:ext uri="{BB962C8B-B14F-4D97-AF65-F5344CB8AC3E}">
        <p14:creationId xmlns:p14="http://schemas.microsoft.com/office/powerpoint/2010/main" val="257110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fif"/><Relationship Id="rId5" Type="http://schemas.openxmlformats.org/officeDocument/2006/relationships/image" Target="../media/image39.jpe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1.xml"/><Relationship Id="rId16"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3.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4.svg"/><Relationship Id="rId4" Type="http://schemas.openxmlformats.org/officeDocument/2006/relationships/image" Target="../media/image70.pn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1.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C40"/>
        </a:solidFill>
        <a:effectLst/>
      </p:bgPr>
    </p:bg>
    <p:spTree>
      <p:nvGrpSpPr>
        <p:cNvPr id="1" name=""/>
        <p:cNvGrpSpPr/>
        <p:nvPr/>
      </p:nvGrpSpPr>
      <p:grpSpPr>
        <a:xfrm>
          <a:off x="0" y="0"/>
          <a:ext cx="0" cy="0"/>
          <a:chOff x="0" y="0"/>
          <a:chExt cx="0" cy="0"/>
        </a:xfrm>
      </p:grpSpPr>
      <p:grpSp>
        <p:nvGrpSpPr>
          <p:cNvPr id="2" name="Group 2"/>
          <p:cNvGrpSpPr/>
          <p:nvPr/>
        </p:nvGrpSpPr>
        <p:grpSpPr>
          <a:xfrm>
            <a:off x="0" y="-110089"/>
            <a:ext cx="18288000" cy="4949837"/>
            <a:chOff x="0" y="-47625"/>
            <a:chExt cx="7911505" cy="2141331"/>
          </a:xfrm>
          <a:solidFill>
            <a:srgbClr val="232333"/>
          </a:solidFill>
        </p:grpSpPr>
        <p:sp>
          <p:nvSpPr>
            <p:cNvPr id="3" name="Freeform 3"/>
            <p:cNvSpPr/>
            <p:nvPr/>
          </p:nvSpPr>
          <p:spPr>
            <a:xfrm>
              <a:off x="0" y="0"/>
              <a:ext cx="7911505" cy="2093706"/>
            </a:xfrm>
            <a:custGeom>
              <a:avLst/>
              <a:gdLst/>
              <a:ahLst/>
              <a:cxnLst/>
              <a:rect l="l" t="t" r="r" b="b"/>
              <a:pathLst>
                <a:path w="7911505" h="2093706">
                  <a:moveTo>
                    <a:pt x="0" y="0"/>
                  </a:moveTo>
                  <a:lnTo>
                    <a:pt x="7911505" y="0"/>
                  </a:lnTo>
                  <a:lnTo>
                    <a:pt x="7911505" y="2093706"/>
                  </a:lnTo>
                  <a:lnTo>
                    <a:pt x="0" y="2093706"/>
                  </a:lnTo>
                  <a:close/>
                </a:path>
              </a:pathLst>
            </a:custGeom>
            <a:grpFill/>
          </p:spPr>
        </p:sp>
        <p:sp>
          <p:nvSpPr>
            <p:cNvPr id="4" name="TextBox 4"/>
            <p:cNvSpPr txBox="1"/>
            <p:nvPr/>
          </p:nvSpPr>
          <p:spPr>
            <a:xfrm>
              <a:off x="0" y="-47625"/>
              <a:ext cx="7911505" cy="2141331"/>
            </a:xfrm>
            <a:prstGeom prst="rect">
              <a:avLst/>
            </a:prstGeom>
            <a:grpFill/>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4853516" y="480309"/>
            <a:ext cx="1956072" cy="1172983"/>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696CFF"/>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Freeform 11"/>
          <p:cNvSpPr/>
          <p:nvPr/>
        </p:nvSpPr>
        <p:spPr>
          <a:xfrm>
            <a:off x="13666623" y="5748950"/>
            <a:ext cx="3820434" cy="3775067"/>
          </a:xfrm>
          <a:custGeom>
            <a:avLst/>
            <a:gdLst/>
            <a:ahLst/>
            <a:cxnLst/>
            <a:rect l="l" t="t" r="r" b="b"/>
            <a:pathLst>
              <a:path w="3820434" h="3775067">
                <a:moveTo>
                  <a:pt x="0" y="0"/>
                </a:moveTo>
                <a:lnTo>
                  <a:pt x="3820434" y="0"/>
                </a:lnTo>
                <a:lnTo>
                  <a:pt x="3820434" y="3775067"/>
                </a:lnTo>
                <a:lnTo>
                  <a:pt x="0" y="3775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409501" y="4415362"/>
            <a:ext cx="10206762" cy="1044901"/>
          </a:xfrm>
          <a:prstGeom prst="rect">
            <a:avLst/>
          </a:prstGeom>
        </p:spPr>
        <p:txBody>
          <a:bodyPr lIns="0" tIns="0" rIns="0" bIns="0" rtlCol="0" anchor="t">
            <a:spAutoFit/>
          </a:bodyPr>
          <a:lstStyle/>
          <a:p>
            <a:pPr algn="just">
              <a:lnSpc>
                <a:spcPts val="7833"/>
              </a:lnSpc>
            </a:pPr>
            <a:r>
              <a:rPr lang="en-US" sz="8704" spc="-304" dirty="0">
                <a:solidFill>
                  <a:srgbClr val="696CFF"/>
                </a:solidFill>
                <a:ea typeface="Source Han Sans KR Heavy"/>
              </a:rPr>
              <a:t>Tetherian | </a:t>
            </a:r>
            <a:r>
              <a:rPr lang="ko-KR" altLang="en-US" sz="4000" spc="-304" dirty="0">
                <a:solidFill>
                  <a:srgbClr val="696CFF"/>
                </a:solidFill>
                <a:latin typeface="나눔바른고딕OTF"/>
                <a:ea typeface="Source Han Sans KR Heavy"/>
              </a:rPr>
              <a:t>테더를 다루는 사람들</a:t>
            </a:r>
            <a:endParaRPr lang="en-US" sz="4000" spc="-304" dirty="0">
              <a:solidFill>
                <a:srgbClr val="696CFF"/>
              </a:solidFill>
              <a:latin typeface="나눔바른고딕OTF"/>
              <a:ea typeface="Source Han Sans KR Heavy"/>
            </a:endParaRPr>
          </a:p>
        </p:txBody>
      </p:sp>
      <p:sp>
        <p:nvSpPr>
          <p:cNvPr id="13" name="TextBox 13"/>
          <p:cNvSpPr txBox="1"/>
          <p:nvPr/>
        </p:nvSpPr>
        <p:spPr>
          <a:xfrm>
            <a:off x="1409501" y="8640093"/>
            <a:ext cx="4457898" cy="701026"/>
          </a:xfrm>
          <a:prstGeom prst="rect">
            <a:avLst/>
          </a:prstGeom>
        </p:spPr>
        <p:txBody>
          <a:bodyPr wrap="square" lIns="0" tIns="0" rIns="0" bIns="0" rtlCol="0" anchor="t">
            <a:spAutoFit/>
          </a:bodyPr>
          <a:lstStyle/>
          <a:p>
            <a:pPr>
              <a:lnSpc>
                <a:spcPts val="1767"/>
              </a:lnSpc>
            </a:pPr>
            <a:r>
              <a:rPr lang="en-US" altLang="ko-KR" sz="1964" spc="88" dirty="0">
                <a:solidFill>
                  <a:srgbClr val="9193BD"/>
                </a:solidFill>
                <a:ea typeface="Source Han Sans KR Bold"/>
              </a:rPr>
              <a:t>2024-03-29</a:t>
            </a:r>
            <a:br>
              <a:rPr lang="en-US" altLang="ko-KR" sz="1964" spc="88" dirty="0">
                <a:solidFill>
                  <a:srgbClr val="9193BD"/>
                </a:solidFill>
                <a:ea typeface="Source Han Sans KR Bold"/>
              </a:rPr>
            </a:br>
            <a:endParaRPr lang="en-US" altLang="ko-KR" sz="1964" spc="88" dirty="0">
              <a:solidFill>
                <a:srgbClr val="9193BD"/>
              </a:solidFill>
              <a:ea typeface="Source Han Sans KR Bold"/>
            </a:endParaRPr>
          </a:p>
          <a:p>
            <a:pPr>
              <a:lnSpc>
                <a:spcPts val="1767"/>
              </a:lnSpc>
            </a:pPr>
            <a:r>
              <a:rPr lang="ko-KR" altLang="en-US" sz="1964" spc="88" dirty="0">
                <a:solidFill>
                  <a:srgbClr val="9193BD"/>
                </a:solidFill>
                <a:ea typeface="Source Han Sans KR Bold"/>
              </a:rPr>
              <a:t>김민현 손윤제 심나래 유승현 박지영</a:t>
            </a:r>
            <a:r>
              <a:rPr lang="en-US" sz="1964" spc="88" dirty="0">
                <a:solidFill>
                  <a:srgbClr val="9193BD"/>
                </a:solidFill>
                <a:ea typeface="Source Han Sans KR Bold"/>
              </a:rPr>
              <a:t> </a:t>
            </a:r>
          </a:p>
        </p:txBody>
      </p:sp>
      <p:sp>
        <p:nvSpPr>
          <p:cNvPr id="15" name="TextBox 15"/>
          <p:cNvSpPr txBox="1"/>
          <p:nvPr/>
        </p:nvSpPr>
        <p:spPr>
          <a:xfrm>
            <a:off x="15136253" y="723683"/>
            <a:ext cx="1390597" cy="505259"/>
          </a:xfrm>
          <a:prstGeom prst="rect">
            <a:avLst/>
          </a:prstGeom>
        </p:spPr>
        <p:txBody>
          <a:bodyPr lIns="0" tIns="0" rIns="0" bIns="0" rtlCol="0" anchor="t">
            <a:spAutoFit/>
          </a:bodyPr>
          <a:lstStyle/>
          <a:p>
            <a:pPr algn="ctr">
              <a:lnSpc>
                <a:spcPts val="2076"/>
              </a:lnSpc>
            </a:pPr>
            <a:r>
              <a:rPr lang="en-US" sz="1482" spc="1" dirty="0">
                <a:solidFill>
                  <a:srgbClr val="F9FAFD"/>
                </a:solidFill>
                <a:latin typeface="Source Han Sans KR Bold"/>
              </a:rPr>
              <a:t>Project</a:t>
            </a:r>
          </a:p>
          <a:p>
            <a:pPr algn="ctr">
              <a:lnSpc>
                <a:spcPts val="2076"/>
              </a:lnSpc>
            </a:pPr>
            <a:r>
              <a:rPr lang="en-US" sz="1482" spc="1" dirty="0">
                <a:solidFill>
                  <a:srgbClr val="F9FAFD"/>
                </a:solidFill>
                <a:latin typeface="Source Han Sans KR Bold"/>
              </a:rPr>
              <a:t>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110772"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5264506" y="502065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02</a:t>
            </a:r>
          </a:p>
        </p:txBody>
      </p:sp>
      <p:sp>
        <p:nvSpPr>
          <p:cNvPr id="17" name="TextBox 33">
            <a:extLst>
              <a:ext uri="{FF2B5EF4-FFF2-40B4-BE49-F238E27FC236}">
                <a16:creationId xmlns:a16="http://schemas.microsoft.com/office/drawing/2014/main" id="{365274F8-636B-4898-8DD6-820E63F81224}"/>
              </a:ext>
            </a:extLst>
          </p:cNvPr>
          <p:cNvSpPr txBox="1"/>
          <p:nvPr/>
        </p:nvSpPr>
        <p:spPr>
          <a:xfrm>
            <a:off x="5981439" y="5003951"/>
            <a:ext cx="7561359"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프로젝트 설계 </a:t>
            </a:r>
            <a:r>
              <a:rPr lang="en-US" altLang="ko-KR" sz="32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User Action, ERD, </a:t>
            </a:r>
            <a:r>
              <a:rPr lang="ko-KR" altLang="en-US" sz="2400" dirty="0">
                <a:solidFill>
                  <a:srgbClr val="3D3D3D"/>
                </a:solidFill>
                <a:latin typeface="Source Han Sans KR Medium"/>
                <a:ea typeface="Source Han Sans KR Medium"/>
              </a:rPr>
              <a:t>개발환경</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69894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Information Architecture </a:t>
            </a:r>
            <a:r>
              <a:rPr lang="en-US" altLang="ko-KR" sz="1600" dirty="0">
                <a:solidFill>
                  <a:schemeClr val="bg1">
                    <a:lumMod val="50000"/>
                  </a:schemeClr>
                </a:solidFill>
                <a:latin typeface="Bahnschrift" panose="020B0502040204020203" pitchFamily="34" charset="0"/>
              </a:rPr>
              <a:t>: user story</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
        <p:nvSpPr>
          <p:cNvPr id="30" name="Google Shape;297;g284785a2eaf_0_107">
            <a:extLst>
              <a:ext uri="{FF2B5EF4-FFF2-40B4-BE49-F238E27FC236}">
                <a16:creationId xmlns:a16="http://schemas.microsoft.com/office/drawing/2014/main" id="{5AECA6CA-E403-41F0-8B64-6231CF223897}"/>
              </a:ext>
            </a:extLst>
          </p:cNvPr>
          <p:cNvSpPr/>
          <p:nvPr/>
        </p:nvSpPr>
        <p:spPr>
          <a:xfrm>
            <a:off x="1643626" y="6106932"/>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API</a:t>
            </a:r>
            <a:endParaRPr sz="2000" b="1" dirty="0">
              <a:solidFill>
                <a:srgbClr val="1B6282"/>
              </a:solidFill>
              <a:latin typeface="+mj-ea"/>
              <a:ea typeface="+mj-ea"/>
            </a:endParaRPr>
          </a:p>
        </p:txBody>
      </p:sp>
      <p:sp>
        <p:nvSpPr>
          <p:cNvPr id="31" name="Google Shape;297;g284785a2eaf_0_107">
            <a:extLst>
              <a:ext uri="{FF2B5EF4-FFF2-40B4-BE49-F238E27FC236}">
                <a16:creationId xmlns:a16="http://schemas.microsoft.com/office/drawing/2014/main" id="{9F920DFA-6B28-447E-B8DB-D846667C10D0}"/>
              </a:ext>
            </a:extLst>
          </p:cNvPr>
          <p:cNvSpPr/>
          <p:nvPr/>
        </p:nvSpPr>
        <p:spPr>
          <a:xfrm>
            <a:off x="11486968" y="6105660"/>
            <a:ext cx="1891584"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Notification</a:t>
            </a:r>
            <a:endParaRPr sz="2000" b="1" dirty="0">
              <a:solidFill>
                <a:srgbClr val="1B6282"/>
              </a:solidFill>
              <a:latin typeface="+mj-ea"/>
              <a:ea typeface="+mj-ea"/>
            </a:endParaRPr>
          </a:p>
        </p:txBody>
      </p:sp>
      <p:sp>
        <p:nvSpPr>
          <p:cNvPr id="32" name="Google Shape;297;g284785a2eaf_0_107">
            <a:extLst>
              <a:ext uri="{FF2B5EF4-FFF2-40B4-BE49-F238E27FC236}">
                <a16:creationId xmlns:a16="http://schemas.microsoft.com/office/drawing/2014/main" id="{741EBD52-86A1-4ABA-B347-46F905F78108}"/>
              </a:ext>
            </a:extLst>
          </p:cNvPr>
          <p:cNvSpPr/>
          <p:nvPr/>
        </p:nvSpPr>
        <p:spPr>
          <a:xfrm>
            <a:off x="8207896" y="610566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History</a:t>
            </a:r>
            <a:endParaRPr sz="2000" b="1" dirty="0">
              <a:solidFill>
                <a:srgbClr val="1B6282"/>
              </a:solidFill>
              <a:latin typeface="+mj-ea"/>
              <a:ea typeface="+mj-ea"/>
            </a:endParaRPr>
          </a:p>
        </p:txBody>
      </p:sp>
      <p:sp>
        <p:nvSpPr>
          <p:cNvPr id="33" name="Google Shape;297;g284785a2eaf_0_107">
            <a:extLst>
              <a:ext uri="{FF2B5EF4-FFF2-40B4-BE49-F238E27FC236}">
                <a16:creationId xmlns:a16="http://schemas.microsoft.com/office/drawing/2014/main" id="{0ACF7F56-0C61-4FC3-BBC5-CCB05F634A3C}"/>
              </a:ext>
            </a:extLst>
          </p:cNvPr>
          <p:cNvSpPr/>
          <p:nvPr/>
        </p:nvSpPr>
        <p:spPr>
          <a:xfrm>
            <a:off x="4922698" y="6109888"/>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Trading</a:t>
            </a:r>
            <a:endParaRPr sz="2000" b="1" dirty="0">
              <a:solidFill>
                <a:srgbClr val="1B6282"/>
              </a:solidFill>
              <a:latin typeface="+mj-ea"/>
              <a:ea typeface="+mj-ea"/>
            </a:endParaRPr>
          </a:p>
        </p:txBody>
      </p:sp>
      <p:sp>
        <p:nvSpPr>
          <p:cNvPr id="34" name="Google Shape;297;g284785a2eaf_0_107">
            <a:extLst>
              <a:ext uri="{FF2B5EF4-FFF2-40B4-BE49-F238E27FC236}">
                <a16:creationId xmlns:a16="http://schemas.microsoft.com/office/drawing/2014/main" id="{EB649DC6-E0A6-4B66-81C4-0B95BE60C91B}"/>
              </a:ext>
            </a:extLst>
          </p:cNvPr>
          <p:cNvSpPr/>
          <p:nvPr/>
        </p:nvSpPr>
        <p:spPr>
          <a:xfrm>
            <a:off x="14772166" y="610566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Logout</a:t>
            </a:r>
            <a:endParaRPr sz="2000" b="1" dirty="0">
              <a:solidFill>
                <a:srgbClr val="1B6282"/>
              </a:solidFill>
              <a:latin typeface="+mj-ea"/>
              <a:ea typeface="+mj-ea"/>
            </a:endParaRPr>
          </a:p>
        </p:txBody>
      </p:sp>
      <p:sp>
        <p:nvSpPr>
          <p:cNvPr id="35" name="Google Shape;297;g284785a2eaf_0_107">
            <a:extLst>
              <a:ext uri="{FF2B5EF4-FFF2-40B4-BE49-F238E27FC236}">
                <a16:creationId xmlns:a16="http://schemas.microsoft.com/office/drawing/2014/main" id="{3B8BC9E1-60E9-4E28-B465-9561A7ABFCB7}"/>
              </a:ext>
            </a:extLst>
          </p:cNvPr>
          <p:cNvSpPr/>
          <p:nvPr/>
        </p:nvSpPr>
        <p:spPr>
          <a:xfrm>
            <a:off x="4922698" y="8559724"/>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Order Book</a:t>
            </a:r>
            <a:endParaRPr sz="2000" b="1" dirty="0">
              <a:solidFill>
                <a:srgbClr val="1B6282"/>
              </a:solidFill>
              <a:latin typeface="+mj-ea"/>
              <a:ea typeface="+mj-ea"/>
            </a:endParaRPr>
          </a:p>
        </p:txBody>
      </p:sp>
      <p:sp>
        <p:nvSpPr>
          <p:cNvPr id="36" name="Google Shape;297;g284785a2eaf_0_107">
            <a:extLst>
              <a:ext uri="{FF2B5EF4-FFF2-40B4-BE49-F238E27FC236}">
                <a16:creationId xmlns:a16="http://schemas.microsoft.com/office/drawing/2014/main" id="{7D7C780C-56EA-4192-AABA-79904FBE98D3}"/>
              </a:ext>
            </a:extLst>
          </p:cNvPr>
          <p:cNvSpPr/>
          <p:nvPr/>
        </p:nvSpPr>
        <p:spPr>
          <a:xfrm>
            <a:off x="4922698"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Chart</a:t>
            </a:r>
            <a:endParaRPr sz="2000" b="1" dirty="0">
              <a:solidFill>
                <a:srgbClr val="1B6282"/>
              </a:solidFill>
              <a:latin typeface="+mj-ea"/>
              <a:ea typeface="+mj-ea"/>
            </a:endParaRPr>
          </a:p>
        </p:txBody>
      </p:sp>
      <p:sp>
        <p:nvSpPr>
          <p:cNvPr id="37" name="Google Shape;297;g284785a2eaf_0_107">
            <a:extLst>
              <a:ext uri="{FF2B5EF4-FFF2-40B4-BE49-F238E27FC236}">
                <a16:creationId xmlns:a16="http://schemas.microsoft.com/office/drawing/2014/main" id="{0DF6425D-DC61-4E2C-A3C0-4519E62E0809}"/>
              </a:ext>
            </a:extLst>
          </p:cNvPr>
          <p:cNvSpPr/>
          <p:nvPr/>
        </p:nvSpPr>
        <p:spPr>
          <a:xfrm>
            <a:off x="14767458"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My Page</a:t>
            </a:r>
            <a:endParaRPr sz="2000" b="1" dirty="0">
              <a:solidFill>
                <a:srgbClr val="1B6282"/>
              </a:solidFill>
              <a:latin typeface="+mj-ea"/>
              <a:ea typeface="+mj-ea"/>
            </a:endParaRPr>
          </a:p>
        </p:txBody>
      </p:sp>
      <p:sp>
        <p:nvSpPr>
          <p:cNvPr id="38" name="Google Shape;297;g284785a2eaf_0_107">
            <a:extLst>
              <a:ext uri="{FF2B5EF4-FFF2-40B4-BE49-F238E27FC236}">
                <a16:creationId xmlns:a16="http://schemas.microsoft.com/office/drawing/2014/main" id="{6210A673-5B99-42C8-AECF-C1B565EC450E}"/>
              </a:ext>
            </a:extLst>
          </p:cNvPr>
          <p:cNvSpPr/>
          <p:nvPr/>
        </p:nvSpPr>
        <p:spPr>
          <a:xfrm>
            <a:off x="11486968" y="7335570"/>
            <a:ext cx="1891584"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900" b="1" dirty="0">
                <a:solidFill>
                  <a:srgbClr val="1B6282"/>
                </a:solidFill>
                <a:latin typeface="+mj-ea"/>
                <a:ea typeface="+mj-ea"/>
              </a:rPr>
              <a:t>NoticeBoard</a:t>
            </a:r>
            <a:endParaRPr sz="1900" b="1" dirty="0">
              <a:solidFill>
                <a:srgbClr val="1B6282"/>
              </a:solidFill>
              <a:latin typeface="+mj-ea"/>
              <a:ea typeface="+mj-ea"/>
            </a:endParaRPr>
          </a:p>
        </p:txBody>
      </p:sp>
      <p:sp>
        <p:nvSpPr>
          <p:cNvPr id="39" name="Google Shape;297;g284785a2eaf_0_107">
            <a:extLst>
              <a:ext uri="{FF2B5EF4-FFF2-40B4-BE49-F238E27FC236}">
                <a16:creationId xmlns:a16="http://schemas.microsoft.com/office/drawing/2014/main" id="{4F163DA7-495A-4659-AA2D-5E9C43CFD434}"/>
              </a:ext>
            </a:extLst>
          </p:cNvPr>
          <p:cNvSpPr/>
          <p:nvPr/>
        </p:nvSpPr>
        <p:spPr>
          <a:xfrm>
            <a:off x="8206478"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Trade</a:t>
            </a:r>
            <a:br>
              <a:rPr lang="en-US" altLang="ko-KR" sz="2000" b="1" dirty="0">
                <a:solidFill>
                  <a:srgbClr val="1B6282"/>
                </a:solidFill>
                <a:latin typeface="+mj-ea"/>
                <a:ea typeface="+mj-ea"/>
              </a:rPr>
            </a:br>
            <a:r>
              <a:rPr lang="en-US" altLang="ko-KR" sz="2000" b="1" dirty="0">
                <a:solidFill>
                  <a:srgbClr val="1B6282"/>
                </a:solidFill>
                <a:latin typeface="+mj-ea"/>
                <a:ea typeface="+mj-ea"/>
              </a:rPr>
              <a:t>history</a:t>
            </a:r>
            <a:endParaRPr sz="2000" b="1" dirty="0">
              <a:solidFill>
                <a:srgbClr val="1B6282"/>
              </a:solidFill>
              <a:latin typeface="+mj-ea"/>
              <a:ea typeface="+mj-ea"/>
            </a:endParaRPr>
          </a:p>
        </p:txBody>
      </p:sp>
      <p:sp>
        <p:nvSpPr>
          <p:cNvPr id="40" name="Google Shape;297;g284785a2eaf_0_107">
            <a:extLst>
              <a:ext uri="{FF2B5EF4-FFF2-40B4-BE49-F238E27FC236}">
                <a16:creationId xmlns:a16="http://schemas.microsoft.com/office/drawing/2014/main" id="{7703870B-4327-4760-8E06-18F41F858EC0}"/>
              </a:ext>
            </a:extLst>
          </p:cNvPr>
          <p:cNvSpPr/>
          <p:nvPr/>
        </p:nvSpPr>
        <p:spPr>
          <a:xfrm>
            <a:off x="8234146" y="8559724"/>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Order</a:t>
            </a:r>
            <a:br>
              <a:rPr lang="en-US" altLang="ko-KR" sz="2000" b="1" dirty="0">
                <a:solidFill>
                  <a:srgbClr val="1B6282"/>
                </a:solidFill>
                <a:latin typeface="+mj-ea"/>
                <a:ea typeface="+mj-ea"/>
              </a:rPr>
            </a:br>
            <a:r>
              <a:rPr lang="en-US" altLang="ko-KR" sz="2000" b="1" dirty="0">
                <a:solidFill>
                  <a:srgbClr val="1B6282"/>
                </a:solidFill>
                <a:latin typeface="+mj-ea"/>
                <a:ea typeface="+mj-ea"/>
              </a:rPr>
              <a:t>history</a:t>
            </a:r>
            <a:endParaRPr sz="2000" b="1" dirty="0">
              <a:solidFill>
                <a:srgbClr val="1B6282"/>
              </a:solidFill>
              <a:latin typeface="+mj-ea"/>
              <a:ea typeface="+mj-ea"/>
            </a:endParaRPr>
          </a:p>
        </p:txBody>
      </p:sp>
      <p:sp>
        <p:nvSpPr>
          <p:cNvPr id="41" name="Google Shape;297;g284785a2eaf_0_107">
            <a:extLst>
              <a:ext uri="{FF2B5EF4-FFF2-40B4-BE49-F238E27FC236}">
                <a16:creationId xmlns:a16="http://schemas.microsoft.com/office/drawing/2014/main" id="{9CC8B5A7-FE99-4FD3-B092-C2E633F3631C}"/>
              </a:ext>
            </a:extLst>
          </p:cNvPr>
          <p:cNvSpPr/>
          <p:nvPr/>
        </p:nvSpPr>
        <p:spPr>
          <a:xfrm>
            <a:off x="1643626"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Key</a:t>
            </a:r>
            <a:endParaRPr sz="2000" b="1" dirty="0">
              <a:solidFill>
                <a:srgbClr val="1B6282"/>
              </a:solidFill>
              <a:latin typeface="+mj-ea"/>
              <a:ea typeface="+mj-ea"/>
            </a:endParaRPr>
          </a:p>
        </p:txBody>
      </p:sp>
      <p:sp>
        <p:nvSpPr>
          <p:cNvPr id="42" name="Google Shape;297;g284785a2eaf_0_107">
            <a:extLst>
              <a:ext uri="{FF2B5EF4-FFF2-40B4-BE49-F238E27FC236}">
                <a16:creationId xmlns:a16="http://schemas.microsoft.com/office/drawing/2014/main" id="{6753AAE2-22E1-49B9-9654-506DF24053D2}"/>
              </a:ext>
            </a:extLst>
          </p:cNvPr>
          <p:cNvSpPr/>
          <p:nvPr/>
        </p:nvSpPr>
        <p:spPr>
          <a:xfrm>
            <a:off x="1600654" y="3759636"/>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rgbClr val="1B6282"/>
                </a:solidFill>
                <a:latin typeface="+mj-ea"/>
                <a:ea typeface="+mj-ea"/>
              </a:rPr>
              <a:t>로그인</a:t>
            </a:r>
            <a:endParaRPr sz="2000" b="1" dirty="0">
              <a:solidFill>
                <a:srgbClr val="1B6282"/>
              </a:solidFill>
              <a:latin typeface="+mj-ea"/>
              <a:ea typeface="+mj-ea"/>
            </a:endParaRPr>
          </a:p>
        </p:txBody>
      </p:sp>
      <p:sp>
        <p:nvSpPr>
          <p:cNvPr id="43" name="Google Shape;297;g284785a2eaf_0_107">
            <a:extLst>
              <a:ext uri="{FF2B5EF4-FFF2-40B4-BE49-F238E27FC236}">
                <a16:creationId xmlns:a16="http://schemas.microsoft.com/office/drawing/2014/main" id="{7BDC8416-A900-40E6-90AB-EEABDE9F1155}"/>
              </a:ext>
            </a:extLst>
          </p:cNvPr>
          <p:cNvSpPr/>
          <p:nvPr/>
        </p:nvSpPr>
        <p:spPr>
          <a:xfrm>
            <a:off x="4922698" y="3783644"/>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rgbClr val="1B6282"/>
                </a:solidFill>
                <a:latin typeface="+mj-ea"/>
                <a:ea typeface="+mj-ea"/>
              </a:rPr>
              <a:t>메인 페이지</a:t>
            </a:r>
            <a:endParaRPr sz="2000" b="1" dirty="0">
              <a:solidFill>
                <a:srgbClr val="1B6282"/>
              </a:solidFill>
              <a:latin typeface="+mj-ea"/>
              <a:ea typeface="+mj-ea"/>
            </a:endParaRPr>
          </a:p>
        </p:txBody>
      </p:sp>
      <p:cxnSp>
        <p:nvCxnSpPr>
          <p:cNvPr id="44" name="직선 화살표 연결선 43">
            <a:extLst>
              <a:ext uri="{FF2B5EF4-FFF2-40B4-BE49-F238E27FC236}">
                <a16:creationId xmlns:a16="http://schemas.microsoft.com/office/drawing/2014/main" id="{636F6790-446B-443A-908A-1E3AAD2CC742}"/>
              </a:ext>
            </a:extLst>
          </p:cNvPr>
          <p:cNvCxnSpPr>
            <a:cxnSpLocks/>
          </p:cNvCxnSpPr>
          <p:nvPr/>
        </p:nvCxnSpPr>
        <p:spPr>
          <a:xfrm>
            <a:off x="3734457" y="4182686"/>
            <a:ext cx="87104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Google Shape;297;g284785a2eaf_0_107">
            <a:extLst>
              <a:ext uri="{FF2B5EF4-FFF2-40B4-BE49-F238E27FC236}">
                <a16:creationId xmlns:a16="http://schemas.microsoft.com/office/drawing/2014/main" id="{CB774F56-AA69-4835-8F00-522B7E414A40}"/>
              </a:ext>
            </a:extLst>
          </p:cNvPr>
          <p:cNvSpPr/>
          <p:nvPr/>
        </p:nvSpPr>
        <p:spPr>
          <a:xfrm>
            <a:off x="1600654" y="2139213"/>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rgbClr val="1B6282"/>
                </a:solidFill>
                <a:latin typeface="+mj-ea"/>
                <a:ea typeface="+mj-ea"/>
              </a:rPr>
              <a:t>회원가입</a:t>
            </a:r>
            <a:endParaRPr sz="2000" b="1" dirty="0">
              <a:solidFill>
                <a:srgbClr val="1B6282"/>
              </a:solidFill>
              <a:latin typeface="+mj-ea"/>
              <a:ea typeface="+mj-ea"/>
            </a:endParaRPr>
          </a:p>
        </p:txBody>
      </p:sp>
      <p:cxnSp>
        <p:nvCxnSpPr>
          <p:cNvPr id="46" name="직선 화살표 연결선 45">
            <a:extLst>
              <a:ext uri="{FF2B5EF4-FFF2-40B4-BE49-F238E27FC236}">
                <a16:creationId xmlns:a16="http://schemas.microsoft.com/office/drawing/2014/main" id="{CC9465F8-D09B-43D4-962A-666F24B420A5}"/>
              </a:ext>
            </a:extLst>
          </p:cNvPr>
          <p:cNvCxnSpPr>
            <a:cxnSpLocks/>
          </p:cNvCxnSpPr>
          <p:nvPr/>
        </p:nvCxnSpPr>
        <p:spPr>
          <a:xfrm>
            <a:off x="2525942" y="3162300"/>
            <a:ext cx="0" cy="466156"/>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0EC5A275-6C7B-48AB-9829-2A210F1AAD62}"/>
              </a:ext>
            </a:extLst>
          </p:cNvPr>
          <p:cNvCxnSpPr>
            <a:cxnSpLocks/>
          </p:cNvCxnSpPr>
          <p:nvPr/>
        </p:nvCxnSpPr>
        <p:spPr>
          <a:xfrm>
            <a:off x="2525942" y="5270924"/>
            <a:ext cx="13177620" cy="47892"/>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A53D8463-DBA9-4F9D-A8AF-352A5906D3BA}"/>
              </a:ext>
            </a:extLst>
          </p:cNvPr>
          <p:cNvCxnSpPr>
            <a:cxnSpLocks/>
          </p:cNvCxnSpPr>
          <p:nvPr/>
        </p:nvCxnSpPr>
        <p:spPr>
          <a:xfrm>
            <a:off x="5887300" y="4855468"/>
            <a:ext cx="0" cy="104368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A5D68E-51A7-4FD5-9927-2330EB4B4DA3}"/>
              </a:ext>
            </a:extLst>
          </p:cNvPr>
          <p:cNvCxnSpPr>
            <a:cxnSpLocks/>
          </p:cNvCxnSpPr>
          <p:nvPr/>
        </p:nvCxnSpPr>
        <p:spPr>
          <a:xfrm>
            <a:off x="2542544" y="5256208"/>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0EDB468-939E-47D9-B35D-605432053914}"/>
              </a:ext>
            </a:extLst>
          </p:cNvPr>
          <p:cNvCxnSpPr>
            <a:cxnSpLocks/>
          </p:cNvCxnSpPr>
          <p:nvPr/>
        </p:nvCxnSpPr>
        <p:spPr>
          <a:xfrm>
            <a:off x="9142018" y="5289301"/>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A3854E31-B2EB-4415-9CAF-4ADE12BF4D5A}"/>
              </a:ext>
            </a:extLst>
          </p:cNvPr>
          <p:cNvCxnSpPr>
            <a:cxnSpLocks/>
          </p:cNvCxnSpPr>
          <p:nvPr/>
        </p:nvCxnSpPr>
        <p:spPr>
          <a:xfrm>
            <a:off x="12414946" y="5293163"/>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8785CD07-234D-46E4-B8C4-EAB1CD95EA92}"/>
              </a:ext>
            </a:extLst>
          </p:cNvPr>
          <p:cNvCxnSpPr>
            <a:cxnSpLocks/>
          </p:cNvCxnSpPr>
          <p:nvPr/>
        </p:nvCxnSpPr>
        <p:spPr>
          <a:xfrm>
            <a:off x="15702998" y="5299766"/>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Google Shape;297;g284785a2eaf_0_107">
            <a:extLst>
              <a:ext uri="{FF2B5EF4-FFF2-40B4-BE49-F238E27FC236}">
                <a16:creationId xmlns:a16="http://schemas.microsoft.com/office/drawing/2014/main" id="{E466E34F-2475-4E6B-B9E3-DFB8807B0F51}"/>
              </a:ext>
            </a:extLst>
          </p:cNvPr>
          <p:cNvSpPr/>
          <p:nvPr/>
        </p:nvSpPr>
        <p:spPr>
          <a:xfrm>
            <a:off x="11469154" y="8559724"/>
            <a:ext cx="1891584"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900" b="1" dirty="0">
                <a:solidFill>
                  <a:srgbClr val="1B6282"/>
                </a:solidFill>
                <a:latin typeface="+mj-ea"/>
                <a:ea typeface="+mj-ea"/>
              </a:rPr>
              <a:t>InfoBoard</a:t>
            </a:r>
            <a:endParaRPr sz="1900" b="1" dirty="0">
              <a:solidFill>
                <a:srgbClr val="1B6282"/>
              </a:solidFill>
              <a:latin typeface="+mj-ea"/>
              <a:ea typeface="+mj-ea"/>
            </a:endParaRPr>
          </a:p>
        </p:txBody>
      </p:sp>
      <p:cxnSp>
        <p:nvCxnSpPr>
          <p:cNvPr id="68" name="직선 화살표 연결선 67">
            <a:extLst>
              <a:ext uri="{FF2B5EF4-FFF2-40B4-BE49-F238E27FC236}">
                <a16:creationId xmlns:a16="http://schemas.microsoft.com/office/drawing/2014/main" id="{DA85185C-1D40-4C0D-8731-00AD0DBB769E}"/>
              </a:ext>
            </a:extLst>
          </p:cNvPr>
          <p:cNvCxnSpPr>
            <a:cxnSpLocks/>
          </p:cNvCxnSpPr>
          <p:nvPr/>
        </p:nvCxnSpPr>
        <p:spPr>
          <a:xfrm>
            <a:off x="3734457" y="2552700"/>
            <a:ext cx="871042" cy="0"/>
          </a:xfrm>
          <a:prstGeom prst="straightConnector1">
            <a:avLst/>
          </a:prstGeom>
          <a:ln w="38100">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9" name="Google Shape;297;g284785a2eaf_0_107">
            <a:extLst>
              <a:ext uri="{FF2B5EF4-FFF2-40B4-BE49-F238E27FC236}">
                <a16:creationId xmlns:a16="http://schemas.microsoft.com/office/drawing/2014/main" id="{68BA8427-A975-4917-970C-326F99AC6971}"/>
              </a:ext>
            </a:extLst>
          </p:cNvPr>
          <p:cNvSpPr/>
          <p:nvPr/>
        </p:nvSpPr>
        <p:spPr>
          <a:xfrm>
            <a:off x="4867094" y="2141011"/>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Admin </a:t>
            </a:r>
            <a:r>
              <a:rPr lang="ko-KR" altLang="en-US" sz="2000" b="1" dirty="0">
                <a:solidFill>
                  <a:srgbClr val="1B6282"/>
                </a:solidFill>
                <a:latin typeface="+mj-ea"/>
                <a:ea typeface="+mj-ea"/>
              </a:rPr>
              <a:t>관리</a:t>
            </a:r>
            <a:endParaRPr sz="2000" b="1" dirty="0">
              <a:solidFill>
                <a:srgbClr val="1B6282"/>
              </a:solidFill>
              <a:latin typeface="+mj-ea"/>
              <a:ea typeface="+mj-ea"/>
            </a:endParaRPr>
          </a:p>
        </p:txBody>
      </p:sp>
    </p:spTree>
    <p:extLst>
      <p:ext uri="{BB962C8B-B14F-4D97-AF65-F5344CB8AC3E}">
        <p14:creationId xmlns:p14="http://schemas.microsoft.com/office/powerpoint/2010/main" val="822820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Information Architecture </a:t>
            </a:r>
            <a:r>
              <a:rPr lang="en-US" altLang="ko-KR" sz="1600" dirty="0">
                <a:solidFill>
                  <a:schemeClr val="bg1">
                    <a:lumMod val="50000"/>
                  </a:schemeClr>
                </a:solidFill>
                <a:latin typeface="Bahnschrift" panose="020B0502040204020203" pitchFamily="34" charset="0"/>
              </a:rPr>
              <a:t>: site map</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
        <p:nvSpPr>
          <p:cNvPr id="63" name="TextBox 62">
            <a:extLst>
              <a:ext uri="{FF2B5EF4-FFF2-40B4-BE49-F238E27FC236}">
                <a16:creationId xmlns:a16="http://schemas.microsoft.com/office/drawing/2014/main" id="{D62CF53D-5640-415B-B3B5-0E7C00FCBD05}"/>
              </a:ext>
            </a:extLst>
          </p:cNvPr>
          <p:cNvSpPr txBox="1"/>
          <p:nvPr/>
        </p:nvSpPr>
        <p:spPr>
          <a:xfrm>
            <a:off x="2555510" y="3940850"/>
            <a:ext cx="2448272" cy="790794"/>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문자 인증</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QR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코드</a:t>
            </a:r>
          </a:p>
        </p:txBody>
      </p:sp>
      <p:sp>
        <p:nvSpPr>
          <p:cNvPr id="64" name="TextBox 63">
            <a:extLst>
              <a:ext uri="{FF2B5EF4-FFF2-40B4-BE49-F238E27FC236}">
                <a16:creationId xmlns:a16="http://schemas.microsoft.com/office/drawing/2014/main" id="{A8975C2C-D8B9-423E-8514-5E624F72198E}"/>
              </a:ext>
            </a:extLst>
          </p:cNvPr>
          <p:cNvSpPr txBox="1"/>
          <p:nvPr/>
        </p:nvSpPr>
        <p:spPr>
          <a:xfrm>
            <a:off x="5759159" y="3939430"/>
            <a:ext cx="3346640" cy="1162113"/>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총 금액 현황</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실시간 채팅창</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메시지 알림</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31F6164E-8D66-4797-809C-46D246D55D51}"/>
              </a:ext>
            </a:extLst>
          </p:cNvPr>
          <p:cNvSpPr txBox="1"/>
          <p:nvPr/>
        </p:nvSpPr>
        <p:spPr>
          <a:xfrm>
            <a:off x="9228932" y="3939430"/>
            <a:ext cx="3871296" cy="1160126"/>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티커 위젯</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실시간 차트 제공</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기술적 분석</a:t>
            </a:r>
          </a:p>
        </p:txBody>
      </p:sp>
      <p:sp>
        <p:nvSpPr>
          <p:cNvPr id="66" name="TextBox 65">
            <a:extLst>
              <a:ext uri="{FF2B5EF4-FFF2-40B4-BE49-F238E27FC236}">
                <a16:creationId xmlns:a16="http://schemas.microsoft.com/office/drawing/2014/main" id="{947E5203-048A-4F41-932A-F169DA2CA346}"/>
              </a:ext>
            </a:extLst>
          </p:cNvPr>
          <p:cNvSpPr txBox="1"/>
          <p:nvPr/>
        </p:nvSpPr>
        <p:spPr>
          <a:xfrm>
            <a:off x="13138168" y="3938381"/>
            <a:ext cx="3617536" cy="790794"/>
          </a:xfrm>
          <a:prstGeom prst="rect">
            <a:avLst/>
          </a:prstGeom>
          <a:noFill/>
        </p:spPr>
        <p:txBody>
          <a:bodyPr wrap="square" rtlCol="0">
            <a:spAutoFit/>
          </a:bodyPr>
          <a:lstStyle/>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Connect Key, Secret Key </a:t>
            </a: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등록</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삭제</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수정</a:t>
            </a:r>
          </a:p>
        </p:txBody>
      </p:sp>
      <p:sp>
        <p:nvSpPr>
          <p:cNvPr id="67" name="TextBox 66">
            <a:extLst>
              <a:ext uri="{FF2B5EF4-FFF2-40B4-BE49-F238E27FC236}">
                <a16:creationId xmlns:a16="http://schemas.microsoft.com/office/drawing/2014/main" id="{C4F0F035-2F30-4124-9606-D71BBBB3B1BF}"/>
              </a:ext>
            </a:extLst>
          </p:cNvPr>
          <p:cNvSpPr txBox="1"/>
          <p:nvPr/>
        </p:nvSpPr>
        <p:spPr>
          <a:xfrm>
            <a:off x="13273616" y="7260287"/>
            <a:ext cx="3346640" cy="1160126"/>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회원 관리</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공지사항 관리</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게시물 접근권한</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AEA667F5-CA05-4F87-948C-B2B54EAADC1B}"/>
              </a:ext>
            </a:extLst>
          </p:cNvPr>
          <p:cNvSpPr txBox="1"/>
          <p:nvPr/>
        </p:nvSpPr>
        <p:spPr>
          <a:xfrm>
            <a:off x="9411996" y="7261281"/>
            <a:ext cx="3346640" cy="2632003"/>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목록</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검색</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상세보기</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수정</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삭제</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페이징</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댓글</a:t>
            </a:r>
          </a:p>
        </p:txBody>
      </p:sp>
      <p:sp>
        <p:nvSpPr>
          <p:cNvPr id="69" name="TextBox 68">
            <a:extLst>
              <a:ext uri="{FF2B5EF4-FFF2-40B4-BE49-F238E27FC236}">
                <a16:creationId xmlns:a16="http://schemas.microsoft.com/office/drawing/2014/main" id="{FCEBA0CA-9C1D-46BB-AA90-0B20553A0BE2}"/>
              </a:ext>
            </a:extLst>
          </p:cNvPr>
          <p:cNvSpPr txBox="1"/>
          <p:nvPr/>
        </p:nvSpPr>
        <p:spPr>
          <a:xfrm>
            <a:off x="5759159" y="7260287"/>
            <a:ext cx="3346640" cy="790794"/>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거래내역</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주문내역</a:t>
            </a:r>
          </a:p>
        </p:txBody>
      </p:sp>
      <p:sp>
        <p:nvSpPr>
          <p:cNvPr id="70" name="TextBox 69">
            <a:extLst>
              <a:ext uri="{FF2B5EF4-FFF2-40B4-BE49-F238E27FC236}">
                <a16:creationId xmlns:a16="http://schemas.microsoft.com/office/drawing/2014/main" id="{B899CD37-8CDD-4090-9F00-A0D4A06F7F8C}"/>
              </a:ext>
            </a:extLst>
          </p:cNvPr>
          <p:cNvSpPr txBox="1"/>
          <p:nvPr/>
        </p:nvSpPr>
        <p:spPr>
          <a:xfrm>
            <a:off x="2100270" y="7260287"/>
            <a:ext cx="3346640" cy="1162113"/>
          </a:xfrm>
          <a:prstGeom prst="rect">
            <a:avLst/>
          </a:prstGeom>
          <a:noFill/>
        </p:spPr>
        <p:txBody>
          <a:bodyPr wrap="square" rtlCol="0">
            <a:spAutoFit/>
          </a:bodyPr>
          <a:lstStyle/>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Fixed Strategy</a:t>
            </a: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Custom Strategy</a:t>
            </a: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Copy Strategy</a:t>
            </a:r>
            <a:endParaRPr lang="ko-KR" altLang="en-US" sz="16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3" name="그림 2">
            <a:extLst>
              <a:ext uri="{FF2B5EF4-FFF2-40B4-BE49-F238E27FC236}">
                <a16:creationId xmlns:a16="http://schemas.microsoft.com/office/drawing/2014/main" id="{BA0FAE16-44BB-4A05-B11F-9A7E1FEDF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542" y="2279475"/>
            <a:ext cx="1872208" cy="1458765"/>
          </a:xfrm>
          <a:prstGeom prst="rect">
            <a:avLst/>
          </a:prstGeom>
        </p:spPr>
      </p:pic>
      <p:sp>
        <p:nvSpPr>
          <p:cNvPr id="4" name="TextBox 3">
            <a:extLst>
              <a:ext uri="{FF2B5EF4-FFF2-40B4-BE49-F238E27FC236}">
                <a16:creationId xmlns:a16="http://schemas.microsoft.com/office/drawing/2014/main" id="{30C71138-AD73-4270-8FC5-95E34A20DD2F}"/>
              </a:ext>
            </a:extLst>
          </p:cNvPr>
          <p:cNvSpPr txBox="1"/>
          <p:nvPr/>
        </p:nvSpPr>
        <p:spPr>
          <a:xfrm>
            <a:off x="3269730" y="2735869"/>
            <a:ext cx="1019831"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Login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99918A3-F7D1-413A-ABE5-9B2A25EC2906}"/>
              </a:ext>
            </a:extLst>
          </p:cNvPr>
          <p:cNvSpPr txBox="1"/>
          <p:nvPr/>
        </p:nvSpPr>
        <p:spPr>
          <a:xfrm>
            <a:off x="3341065" y="3190473"/>
            <a:ext cx="87716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로그인</a:t>
            </a:r>
          </a:p>
        </p:txBody>
      </p:sp>
      <p:pic>
        <p:nvPicPr>
          <p:cNvPr id="27" name="그림 26">
            <a:extLst>
              <a:ext uri="{FF2B5EF4-FFF2-40B4-BE49-F238E27FC236}">
                <a16:creationId xmlns:a16="http://schemas.microsoft.com/office/drawing/2014/main" id="{ACC88A5A-3425-4F96-99B6-824B81FF8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377" y="2272547"/>
            <a:ext cx="1872208" cy="1458765"/>
          </a:xfrm>
          <a:prstGeom prst="rect">
            <a:avLst/>
          </a:prstGeom>
        </p:spPr>
      </p:pic>
      <p:sp>
        <p:nvSpPr>
          <p:cNvPr id="28" name="TextBox 27">
            <a:extLst>
              <a:ext uri="{FF2B5EF4-FFF2-40B4-BE49-F238E27FC236}">
                <a16:creationId xmlns:a16="http://schemas.microsoft.com/office/drawing/2014/main" id="{49304278-9017-4904-A561-5A21C4B565C3}"/>
              </a:ext>
            </a:extLst>
          </p:cNvPr>
          <p:cNvSpPr txBox="1"/>
          <p:nvPr/>
        </p:nvSpPr>
        <p:spPr>
          <a:xfrm>
            <a:off x="6872830" y="2726458"/>
            <a:ext cx="1229824"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Header</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BC8F3FE-D79D-4D24-9670-DE63EC69A4B3}"/>
              </a:ext>
            </a:extLst>
          </p:cNvPr>
          <p:cNvSpPr txBox="1"/>
          <p:nvPr/>
        </p:nvSpPr>
        <p:spPr>
          <a:xfrm>
            <a:off x="7109315" y="3183545"/>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헤더</a:t>
            </a:r>
          </a:p>
        </p:txBody>
      </p:sp>
      <p:pic>
        <p:nvPicPr>
          <p:cNvPr id="31" name="그림 30">
            <a:extLst>
              <a:ext uri="{FF2B5EF4-FFF2-40B4-BE49-F238E27FC236}">
                <a16:creationId xmlns:a16="http://schemas.microsoft.com/office/drawing/2014/main" id="{39E2CDC4-A382-4B22-8443-3C7EBFDF8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9212" y="2302011"/>
            <a:ext cx="1872208" cy="1458765"/>
          </a:xfrm>
          <a:prstGeom prst="rect">
            <a:avLst/>
          </a:prstGeom>
        </p:spPr>
      </p:pic>
      <p:sp>
        <p:nvSpPr>
          <p:cNvPr id="32" name="TextBox 31">
            <a:extLst>
              <a:ext uri="{FF2B5EF4-FFF2-40B4-BE49-F238E27FC236}">
                <a16:creationId xmlns:a16="http://schemas.microsoft.com/office/drawing/2014/main" id="{FE1B2C79-0E29-4231-9A36-F25E6DBB3CD9}"/>
              </a:ext>
            </a:extLst>
          </p:cNvPr>
          <p:cNvSpPr txBox="1"/>
          <p:nvPr/>
        </p:nvSpPr>
        <p:spPr>
          <a:xfrm>
            <a:off x="10668000" y="2735869"/>
            <a:ext cx="885179"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Main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5C8B188A-1727-4BED-88F7-09C3D87F2213}"/>
              </a:ext>
            </a:extLst>
          </p:cNvPr>
          <p:cNvSpPr txBox="1"/>
          <p:nvPr/>
        </p:nvSpPr>
        <p:spPr>
          <a:xfrm>
            <a:off x="10762150" y="3213009"/>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메인</a:t>
            </a:r>
          </a:p>
        </p:txBody>
      </p:sp>
      <p:pic>
        <p:nvPicPr>
          <p:cNvPr id="37" name="그림 36">
            <a:extLst>
              <a:ext uri="{FF2B5EF4-FFF2-40B4-BE49-F238E27FC236}">
                <a16:creationId xmlns:a16="http://schemas.microsoft.com/office/drawing/2014/main" id="{F8D0463B-0CEE-4BB7-91C5-17A52EE8B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0835" y="2300758"/>
            <a:ext cx="1872208" cy="1458765"/>
          </a:xfrm>
          <a:prstGeom prst="rect">
            <a:avLst/>
          </a:prstGeom>
        </p:spPr>
      </p:pic>
      <p:sp>
        <p:nvSpPr>
          <p:cNvPr id="38" name="TextBox 37">
            <a:extLst>
              <a:ext uri="{FF2B5EF4-FFF2-40B4-BE49-F238E27FC236}">
                <a16:creationId xmlns:a16="http://schemas.microsoft.com/office/drawing/2014/main" id="{7F2153CB-9A5E-403F-9DCF-69E1B8264A9B}"/>
              </a:ext>
            </a:extLst>
          </p:cNvPr>
          <p:cNvSpPr txBox="1"/>
          <p:nvPr/>
        </p:nvSpPr>
        <p:spPr>
          <a:xfrm>
            <a:off x="14598123" y="2735868"/>
            <a:ext cx="697627"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API</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104CB35-45D2-455B-B7AE-CB33D313AC21}"/>
              </a:ext>
            </a:extLst>
          </p:cNvPr>
          <p:cNvSpPr txBox="1"/>
          <p:nvPr/>
        </p:nvSpPr>
        <p:spPr>
          <a:xfrm>
            <a:off x="14476298" y="3211756"/>
            <a:ext cx="94128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키 관리</a:t>
            </a:r>
          </a:p>
        </p:txBody>
      </p:sp>
      <p:pic>
        <p:nvPicPr>
          <p:cNvPr id="40" name="그림 39">
            <a:extLst>
              <a:ext uri="{FF2B5EF4-FFF2-40B4-BE49-F238E27FC236}">
                <a16:creationId xmlns:a16="http://schemas.microsoft.com/office/drawing/2014/main" id="{C7F3D84D-9927-4C6F-9463-05EA6D96C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542" y="5636516"/>
            <a:ext cx="1872208" cy="1458765"/>
          </a:xfrm>
          <a:prstGeom prst="rect">
            <a:avLst/>
          </a:prstGeom>
        </p:spPr>
      </p:pic>
      <p:sp>
        <p:nvSpPr>
          <p:cNvPr id="41" name="TextBox 40">
            <a:extLst>
              <a:ext uri="{FF2B5EF4-FFF2-40B4-BE49-F238E27FC236}">
                <a16:creationId xmlns:a16="http://schemas.microsoft.com/office/drawing/2014/main" id="{27441E69-0250-4CCE-B3CE-892AE8323F7A}"/>
              </a:ext>
            </a:extLst>
          </p:cNvPr>
          <p:cNvSpPr txBox="1"/>
          <p:nvPr/>
        </p:nvSpPr>
        <p:spPr>
          <a:xfrm>
            <a:off x="3131168" y="6135065"/>
            <a:ext cx="1294585"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Trading</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2B68437-24F4-4E95-A570-64E43A1D5E6F}"/>
              </a:ext>
            </a:extLst>
          </p:cNvPr>
          <p:cNvSpPr txBox="1"/>
          <p:nvPr/>
        </p:nvSpPr>
        <p:spPr>
          <a:xfrm>
            <a:off x="3450424" y="6596541"/>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거래</a:t>
            </a:r>
          </a:p>
        </p:txBody>
      </p:sp>
      <p:pic>
        <p:nvPicPr>
          <p:cNvPr id="43" name="그림 42">
            <a:extLst>
              <a:ext uri="{FF2B5EF4-FFF2-40B4-BE49-F238E27FC236}">
                <a16:creationId xmlns:a16="http://schemas.microsoft.com/office/drawing/2014/main" id="{69389C0C-6D04-4156-A946-83085D1BB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950" y="5641448"/>
            <a:ext cx="1872208" cy="1458765"/>
          </a:xfrm>
          <a:prstGeom prst="rect">
            <a:avLst/>
          </a:prstGeom>
        </p:spPr>
      </p:pic>
      <p:sp>
        <p:nvSpPr>
          <p:cNvPr id="44" name="TextBox 43">
            <a:extLst>
              <a:ext uri="{FF2B5EF4-FFF2-40B4-BE49-F238E27FC236}">
                <a16:creationId xmlns:a16="http://schemas.microsoft.com/office/drawing/2014/main" id="{2AF7F909-4FC8-4BB2-A297-C825C2B50C7C}"/>
              </a:ext>
            </a:extLst>
          </p:cNvPr>
          <p:cNvSpPr txBox="1"/>
          <p:nvPr/>
        </p:nvSpPr>
        <p:spPr>
          <a:xfrm>
            <a:off x="6864815" y="6135065"/>
            <a:ext cx="1245854"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History</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805F916A-94B4-45B6-AA94-B7E303B2A7E9}"/>
              </a:ext>
            </a:extLst>
          </p:cNvPr>
          <p:cNvSpPr txBox="1"/>
          <p:nvPr/>
        </p:nvSpPr>
        <p:spPr>
          <a:xfrm>
            <a:off x="7106888" y="6602644"/>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기록</a:t>
            </a:r>
          </a:p>
        </p:txBody>
      </p:sp>
      <p:pic>
        <p:nvPicPr>
          <p:cNvPr id="46" name="그림 45">
            <a:extLst>
              <a:ext uri="{FF2B5EF4-FFF2-40B4-BE49-F238E27FC236}">
                <a16:creationId xmlns:a16="http://schemas.microsoft.com/office/drawing/2014/main" id="{9F475CB7-B608-4F6E-999C-0DA1550B0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268" y="5636516"/>
            <a:ext cx="1872208" cy="1458765"/>
          </a:xfrm>
          <a:prstGeom prst="rect">
            <a:avLst/>
          </a:prstGeom>
        </p:spPr>
      </p:pic>
      <p:sp>
        <p:nvSpPr>
          <p:cNvPr id="47" name="TextBox 46">
            <a:extLst>
              <a:ext uri="{FF2B5EF4-FFF2-40B4-BE49-F238E27FC236}">
                <a16:creationId xmlns:a16="http://schemas.microsoft.com/office/drawing/2014/main" id="{F9FC3BCA-42C4-44A6-8F2F-C17D5020994A}"/>
              </a:ext>
            </a:extLst>
          </p:cNvPr>
          <p:cNvSpPr txBox="1"/>
          <p:nvPr/>
        </p:nvSpPr>
        <p:spPr>
          <a:xfrm>
            <a:off x="10193967" y="6135065"/>
            <a:ext cx="1875835"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Notification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78B99487-B0F2-4C18-8087-85639CAC58A6}"/>
              </a:ext>
            </a:extLst>
          </p:cNvPr>
          <p:cNvSpPr txBox="1"/>
          <p:nvPr/>
        </p:nvSpPr>
        <p:spPr>
          <a:xfrm>
            <a:off x="10351784" y="6596541"/>
            <a:ext cx="1467068"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공지 및 정보</a:t>
            </a:r>
          </a:p>
        </p:txBody>
      </p:sp>
      <p:pic>
        <p:nvPicPr>
          <p:cNvPr id="49" name="그림 48">
            <a:extLst>
              <a:ext uri="{FF2B5EF4-FFF2-40B4-BE49-F238E27FC236}">
                <a16:creationId xmlns:a16="http://schemas.microsoft.com/office/drawing/2014/main" id="{0D5D6383-B040-4F1B-8D98-B2B8BC03D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33" y="5635345"/>
            <a:ext cx="1872208" cy="1458765"/>
          </a:xfrm>
          <a:prstGeom prst="rect">
            <a:avLst/>
          </a:prstGeom>
        </p:spPr>
      </p:pic>
      <p:sp>
        <p:nvSpPr>
          <p:cNvPr id="50" name="TextBox 49">
            <a:extLst>
              <a:ext uri="{FF2B5EF4-FFF2-40B4-BE49-F238E27FC236}">
                <a16:creationId xmlns:a16="http://schemas.microsoft.com/office/drawing/2014/main" id="{43DF22E3-9AA7-41A5-A415-862289297489}"/>
              </a:ext>
            </a:extLst>
          </p:cNvPr>
          <p:cNvSpPr txBox="1"/>
          <p:nvPr/>
        </p:nvSpPr>
        <p:spPr>
          <a:xfrm>
            <a:off x="14391698" y="6128962"/>
            <a:ext cx="1141659"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Admin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4A1ABFB8-8612-4BEA-8AE9-1B445C3DB8A7}"/>
              </a:ext>
            </a:extLst>
          </p:cNvPr>
          <p:cNvSpPr txBox="1"/>
          <p:nvPr/>
        </p:nvSpPr>
        <p:spPr>
          <a:xfrm>
            <a:off x="14518357" y="6596541"/>
            <a:ext cx="87716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관리자</a:t>
            </a:r>
          </a:p>
        </p:txBody>
      </p:sp>
    </p:spTree>
    <p:extLst>
      <p:ext uri="{BB962C8B-B14F-4D97-AF65-F5344CB8AC3E}">
        <p14:creationId xmlns:p14="http://schemas.microsoft.com/office/powerpoint/2010/main" val="3820828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ERD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Tree>
    <p:extLst>
      <p:ext uri="{BB962C8B-B14F-4D97-AF65-F5344CB8AC3E}">
        <p14:creationId xmlns:p14="http://schemas.microsoft.com/office/powerpoint/2010/main" val="1869866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anchor="t">
            <a:spAutoFit/>
          </a:bodyPr>
          <a:lstStyle/>
          <a:p>
            <a:pPr algn="ctr">
              <a:lnSpc>
                <a:spcPts val="2837"/>
              </a:lnSpc>
              <a:defRPr/>
            </a:pPr>
            <a:r>
              <a:rPr lang="en-US" sz="2026" spc="2">
                <a:solidFill>
                  <a:srgbClr val="F9FAFD"/>
                </a:solidFill>
                <a:latin typeface="Nanum Square Bold"/>
              </a:rPr>
              <a:t>01</a:t>
            </a:r>
          </a:p>
        </p:txBody>
      </p:sp>
      <p:sp>
        <p:nvSpPr>
          <p:cNvPr id="13" name="직사각형 12"/>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직사각형 13"/>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TextBox 14"/>
          <p:cNvSpPr txBox="1"/>
          <p:nvPr/>
        </p:nvSpPr>
        <p:spPr>
          <a:xfrm>
            <a:off x="1223201" y="1045770"/>
            <a:ext cx="4572000" cy="400110"/>
          </a:xfrm>
          <a:prstGeom prst="rect">
            <a:avLst/>
          </a:prstGeom>
          <a:noFill/>
        </p:spPr>
        <p:txBody>
          <a:bodyPr wrap="square">
            <a:spAutoFit/>
          </a:bodyPr>
          <a:lstStyle/>
          <a:p>
            <a:pPr lvl="0">
              <a:defRPr/>
            </a:pPr>
            <a:r>
              <a:rPr lang="en-US" altLang="ko-KR" sz="2000">
                <a:solidFill>
                  <a:schemeClr val="bg1">
                    <a:lumMod val="50000"/>
                  </a:schemeClr>
                </a:solidFill>
                <a:latin typeface="Bahnschrift"/>
              </a:rPr>
              <a:t>Development Environment</a:t>
            </a:r>
            <a:endParaRPr lang="ko-KR" altLang="en-US" sz="1600">
              <a:solidFill>
                <a:schemeClr val="bg1">
                  <a:lumMod val="50000"/>
                </a:schemeClr>
              </a:solidFill>
              <a:latin typeface="Bahnschrift"/>
            </a:endParaRPr>
          </a:p>
        </p:txBody>
      </p:sp>
      <p:sp>
        <p:nvSpPr>
          <p:cNvPr id="16" name="TextBox 21"/>
          <p:cNvSpPr txBox="1"/>
          <p:nvPr/>
        </p:nvSpPr>
        <p:spPr>
          <a:xfrm>
            <a:off x="1272897" y="340181"/>
            <a:ext cx="3527703" cy="783769"/>
          </a:xfrm>
          <a:prstGeom prst="rect">
            <a:avLst/>
          </a:prstGeom>
        </p:spPr>
        <p:txBody>
          <a:bodyPr wrap="square" lIns="0" tIns="0" rIns="0" bIns="0" anchor="t">
            <a:spAutoFit/>
          </a:bodyPr>
          <a:lstStyle/>
          <a:p>
            <a:pPr>
              <a:lnSpc>
                <a:spcPts val="6167"/>
              </a:lnSpc>
              <a:spcBef>
                <a:spcPct val="0"/>
              </a:spcBef>
              <a:defRPr/>
            </a:pPr>
            <a:r>
              <a:rPr lang="ko-KR" altLang="en-US" sz="4405">
                <a:solidFill>
                  <a:srgbClr val="474747"/>
                </a:solidFill>
                <a:ea typeface="Source Han Sans KR Bold"/>
              </a:rPr>
              <a:t>개발환경</a:t>
            </a:r>
          </a:p>
        </p:txBody>
      </p:sp>
      <p:sp>
        <p:nvSpPr>
          <p:cNvPr id="2" name="사각형: 둥근 모서리 1">
            <a:extLst>
              <a:ext uri="{FF2B5EF4-FFF2-40B4-BE49-F238E27FC236}">
                <a16:creationId xmlns:a16="http://schemas.microsoft.com/office/drawing/2014/main" id="{E009980D-656B-0E19-CA69-4FEE69DE1E1E}"/>
              </a:ext>
            </a:extLst>
          </p:cNvPr>
          <p:cNvSpPr/>
          <p:nvPr/>
        </p:nvSpPr>
        <p:spPr>
          <a:xfrm>
            <a:off x="1059333" y="2971800"/>
            <a:ext cx="7703667" cy="2171700"/>
          </a:xfrm>
          <a:prstGeom prst="roundRect">
            <a:avLst/>
          </a:prstGeom>
          <a:noFill/>
          <a:ln w="25400">
            <a:solidFill>
              <a:srgbClr val="1B6282"/>
            </a:solidFill>
          </a:ln>
          <a:effectLst>
            <a:outerShdw blurRad="50800" dist="38100" dir="2700000" algn="tl" rotWithShape="0">
              <a:srgbClr val="1B628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 name="사각형: 둥근 모서리 2">
            <a:extLst>
              <a:ext uri="{FF2B5EF4-FFF2-40B4-BE49-F238E27FC236}">
                <a16:creationId xmlns:a16="http://schemas.microsoft.com/office/drawing/2014/main" id="{BD6879CD-9557-7DC3-0910-67A5560555ED}"/>
              </a:ext>
            </a:extLst>
          </p:cNvPr>
          <p:cNvSpPr/>
          <p:nvPr/>
        </p:nvSpPr>
        <p:spPr>
          <a:xfrm>
            <a:off x="9664304" y="2971800"/>
            <a:ext cx="7703667" cy="2171700"/>
          </a:xfrm>
          <a:prstGeom prst="roundRect">
            <a:avLst/>
          </a:prstGeom>
          <a:noFill/>
          <a:ln w="25400">
            <a:solidFill>
              <a:srgbClr val="1B6282"/>
            </a:solidFill>
          </a:ln>
          <a:effectLst>
            <a:outerShdw blurRad="50800" dist="38100" dir="2700000" algn="tl" rotWithShape="0">
              <a:srgbClr val="1B628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5" name="사각형: 둥근 모서리 4">
            <a:extLst>
              <a:ext uri="{FF2B5EF4-FFF2-40B4-BE49-F238E27FC236}">
                <a16:creationId xmlns:a16="http://schemas.microsoft.com/office/drawing/2014/main" id="{4AD0FA3D-3806-934E-CD29-FD7F58DA9214}"/>
              </a:ext>
            </a:extLst>
          </p:cNvPr>
          <p:cNvSpPr/>
          <p:nvPr/>
        </p:nvSpPr>
        <p:spPr>
          <a:xfrm>
            <a:off x="1059333" y="6537535"/>
            <a:ext cx="5177599" cy="2171700"/>
          </a:xfrm>
          <a:prstGeom prst="roundRect">
            <a:avLst/>
          </a:prstGeom>
          <a:noFill/>
          <a:ln w="25400">
            <a:solidFill>
              <a:srgbClr val="1B6282"/>
            </a:solidFill>
          </a:ln>
          <a:effectLst>
            <a:outerShdw blurRad="50800" dist="38100" dir="2700000" algn="tl" rotWithShape="0">
              <a:srgbClr val="1B628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사각형: 둥근 모서리 5">
            <a:extLst>
              <a:ext uri="{FF2B5EF4-FFF2-40B4-BE49-F238E27FC236}">
                <a16:creationId xmlns:a16="http://schemas.microsoft.com/office/drawing/2014/main" id="{1475EDDE-17EB-78DE-057F-F9EC332CD060}"/>
              </a:ext>
            </a:extLst>
          </p:cNvPr>
          <p:cNvSpPr/>
          <p:nvPr/>
        </p:nvSpPr>
        <p:spPr>
          <a:xfrm>
            <a:off x="6617933" y="6537535"/>
            <a:ext cx="5177599" cy="2171700"/>
          </a:xfrm>
          <a:prstGeom prst="roundRect">
            <a:avLst/>
          </a:prstGeom>
          <a:noFill/>
          <a:ln w="25400">
            <a:solidFill>
              <a:srgbClr val="1B6282"/>
            </a:solidFill>
          </a:ln>
          <a:effectLst>
            <a:outerShdw blurRad="50800" dist="38100" dir="2700000" algn="tl" rotWithShape="0">
              <a:srgbClr val="1B628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사각형: 둥근 모서리 6">
            <a:extLst>
              <a:ext uri="{FF2B5EF4-FFF2-40B4-BE49-F238E27FC236}">
                <a16:creationId xmlns:a16="http://schemas.microsoft.com/office/drawing/2014/main" id="{B5957858-4297-000F-11A8-8CB106459B6E}"/>
              </a:ext>
            </a:extLst>
          </p:cNvPr>
          <p:cNvSpPr/>
          <p:nvPr/>
        </p:nvSpPr>
        <p:spPr>
          <a:xfrm>
            <a:off x="12211702" y="6537535"/>
            <a:ext cx="5177599" cy="2171700"/>
          </a:xfrm>
          <a:prstGeom prst="roundRect">
            <a:avLst/>
          </a:prstGeom>
          <a:noFill/>
          <a:ln w="25400">
            <a:solidFill>
              <a:srgbClr val="1B6282"/>
            </a:solidFill>
          </a:ln>
          <a:effectLst>
            <a:outerShdw blurRad="50800" dist="38100" dir="2700000" algn="tl" rotWithShape="0">
              <a:srgbClr val="1B628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Group 11">
            <a:extLst>
              <a:ext uri="{FF2B5EF4-FFF2-40B4-BE49-F238E27FC236}">
                <a16:creationId xmlns:a16="http://schemas.microsoft.com/office/drawing/2014/main" id="{60BFC91A-AB5B-3E7C-8F39-D74330D0E3FE}"/>
              </a:ext>
            </a:extLst>
          </p:cNvPr>
          <p:cNvGrpSpPr/>
          <p:nvPr/>
        </p:nvGrpSpPr>
        <p:grpSpPr>
          <a:xfrm>
            <a:off x="1905000" y="2105624"/>
            <a:ext cx="3581400" cy="1088492"/>
            <a:chOff x="0" y="-47625"/>
            <a:chExt cx="1498352" cy="763329"/>
          </a:xfrm>
        </p:grpSpPr>
        <p:sp>
          <p:nvSpPr>
            <p:cNvPr id="10" name="Freeform 12">
              <a:extLst>
                <a:ext uri="{FF2B5EF4-FFF2-40B4-BE49-F238E27FC236}">
                  <a16:creationId xmlns:a16="http://schemas.microsoft.com/office/drawing/2014/main" id="{ACAA5614-7636-1BE5-5339-85A6F4432508}"/>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sz="2400" dirty="0"/>
            </a:p>
          </p:txBody>
        </p:sp>
        <p:sp>
          <p:nvSpPr>
            <p:cNvPr id="11" name="TextBox 13">
              <a:extLst>
                <a:ext uri="{FF2B5EF4-FFF2-40B4-BE49-F238E27FC236}">
                  <a16:creationId xmlns:a16="http://schemas.microsoft.com/office/drawing/2014/main" id="{0A9D15EF-4E9D-3EE8-3463-A05524E40FA0}"/>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sz="2400" dirty="0"/>
            </a:p>
          </p:txBody>
        </p:sp>
      </p:grpSp>
      <p:sp>
        <p:nvSpPr>
          <p:cNvPr id="12" name="TextBox 33">
            <a:extLst>
              <a:ext uri="{FF2B5EF4-FFF2-40B4-BE49-F238E27FC236}">
                <a16:creationId xmlns:a16="http://schemas.microsoft.com/office/drawing/2014/main" id="{BE6B4F1B-FFBD-2AD3-51BE-1F0566CBDA7A}"/>
              </a:ext>
            </a:extLst>
          </p:cNvPr>
          <p:cNvSpPr txBox="1"/>
          <p:nvPr/>
        </p:nvSpPr>
        <p:spPr>
          <a:xfrm>
            <a:off x="2209799" y="2532636"/>
            <a:ext cx="2965953" cy="346249"/>
          </a:xfrm>
          <a:prstGeom prst="rect">
            <a:avLst/>
          </a:prstGeom>
        </p:spPr>
        <p:txBody>
          <a:bodyPr lIns="0" tIns="0" rIns="0" bIns="0" rtlCol="0" anchor="t">
            <a:spAutoFit/>
          </a:bodyPr>
          <a:lstStyle/>
          <a:p>
            <a:pPr algn="ctr">
              <a:lnSpc>
                <a:spcPts val="2742"/>
              </a:lnSpc>
            </a:pPr>
            <a:r>
              <a:rPr lang="en-US" altLang="ko-KR" sz="2400" dirty="0">
                <a:solidFill>
                  <a:srgbClr val="FFFFFF"/>
                </a:solidFill>
                <a:latin typeface="Source Han Sans KR Bold"/>
                <a:ea typeface="Source Han Sans KR Bold"/>
              </a:rPr>
              <a:t>Front-end</a:t>
            </a:r>
            <a:endParaRPr lang="en-US" sz="2400" dirty="0">
              <a:solidFill>
                <a:srgbClr val="FFFFFF"/>
              </a:solidFill>
              <a:latin typeface="Source Han Sans KR Bold"/>
              <a:ea typeface="Source Han Sans KR Bold"/>
            </a:endParaRPr>
          </a:p>
        </p:txBody>
      </p:sp>
      <p:grpSp>
        <p:nvGrpSpPr>
          <p:cNvPr id="17" name="Group 11">
            <a:extLst>
              <a:ext uri="{FF2B5EF4-FFF2-40B4-BE49-F238E27FC236}">
                <a16:creationId xmlns:a16="http://schemas.microsoft.com/office/drawing/2014/main" id="{C6F9B278-78E6-5B31-EDF8-AA0380C63E78}"/>
              </a:ext>
            </a:extLst>
          </p:cNvPr>
          <p:cNvGrpSpPr/>
          <p:nvPr/>
        </p:nvGrpSpPr>
        <p:grpSpPr>
          <a:xfrm>
            <a:off x="12925739" y="2105624"/>
            <a:ext cx="3581400" cy="1088492"/>
            <a:chOff x="0" y="-47625"/>
            <a:chExt cx="1498352" cy="763329"/>
          </a:xfrm>
        </p:grpSpPr>
        <p:sp>
          <p:nvSpPr>
            <p:cNvPr id="18" name="Freeform 12">
              <a:extLst>
                <a:ext uri="{FF2B5EF4-FFF2-40B4-BE49-F238E27FC236}">
                  <a16:creationId xmlns:a16="http://schemas.microsoft.com/office/drawing/2014/main" id="{A88109EE-21F2-6CDB-73DB-85DFF0BB294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sz="2400" dirty="0"/>
            </a:p>
          </p:txBody>
        </p:sp>
        <p:sp>
          <p:nvSpPr>
            <p:cNvPr id="19" name="TextBox 13">
              <a:extLst>
                <a:ext uri="{FF2B5EF4-FFF2-40B4-BE49-F238E27FC236}">
                  <a16:creationId xmlns:a16="http://schemas.microsoft.com/office/drawing/2014/main" id="{AC6C9715-A11C-42DE-40F9-102D226BA577}"/>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sz="2400" dirty="0"/>
            </a:p>
          </p:txBody>
        </p:sp>
      </p:grpSp>
      <p:sp>
        <p:nvSpPr>
          <p:cNvPr id="20" name="TextBox 33">
            <a:extLst>
              <a:ext uri="{FF2B5EF4-FFF2-40B4-BE49-F238E27FC236}">
                <a16:creationId xmlns:a16="http://schemas.microsoft.com/office/drawing/2014/main" id="{D790EBA3-EFC1-1931-8C67-5D13FF19FC7D}"/>
              </a:ext>
            </a:extLst>
          </p:cNvPr>
          <p:cNvSpPr txBox="1"/>
          <p:nvPr/>
        </p:nvSpPr>
        <p:spPr>
          <a:xfrm>
            <a:off x="13230538" y="2532636"/>
            <a:ext cx="2965953" cy="346249"/>
          </a:xfrm>
          <a:prstGeom prst="rect">
            <a:avLst/>
          </a:prstGeom>
        </p:spPr>
        <p:txBody>
          <a:bodyPr lIns="0" tIns="0" rIns="0" bIns="0" rtlCol="0" anchor="t">
            <a:spAutoFit/>
          </a:bodyPr>
          <a:lstStyle/>
          <a:p>
            <a:pPr algn="ctr">
              <a:lnSpc>
                <a:spcPts val="2742"/>
              </a:lnSpc>
            </a:pPr>
            <a:r>
              <a:rPr lang="en-US" altLang="ko-KR" sz="2400" dirty="0">
                <a:solidFill>
                  <a:srgbClr val="FFFFFF"/>
                </a:solidFill>
                <a:latin typeface="Source Han Sans KR Bold"/>
                <a:ea typeface="Source Han Sans KR Bold"/>
              </a:rPr>
              <a:t>Back-end</a:t>
            </a:r>
            <a:endParaRPr lang="en-US" sz="2400" dirty="0">
              <a:solidFill>
                <a:srgbClr val="FFFFFF"/>
              </a:solidFill>
              <a:latin typeface="Source Han Sans KR Bold"/>
              <a:ea typeface="Source Han Sans KR Bold"/>
            </a:endParaRPr>
          </a:p>
        </p:txBody>
      </p:sp>
      <p:grpSp>
        <p:nvGrpSpPr>
          <p:cNvPr id="26" name="Group 11">
            <a:extLst>
              <a:ext uri="{FF2B5EF4-FFF2-40B4-BE49-F238E27FC236}">
                <a16:creationId xmlns:a16="http://schemas.microsoft.com/office/drawing/2014/main" id="{04872591-AA7F-8AD3-DC87-9207DA44EF80}"/>
              </a:ext>
            </a:extLst>
          </p:cNvPr>
          <p:cNvGrpSpPr/>
          <p:nvPr/>
        </p:nvGrpSpPr>
        <p:grpSpPr>
          <a:xfrm>
            <a:off x="1905000" y="5659029"/>
            <a:ext cx="3581400" cy="1088492"/>
            <a:chOff x="0" y="-47625"/>
            <a:chExt cx="1498352" cy="763329"/>
          </a:xfrm>
        </p:grpSpPr>
        <p:sp>
          <p:nvSpPr>
            <p:cNvPr id="27" name="Freeform 12">
              <a:extLst>
                <a:ext uri="{FF2B5EF4-FFF2-40B4-BE49-F238E27FC236}">
                  <a16:creationId xmlns:a16="http://schemas.microsoft.com/office/drawing/2014/main" id="{C4070C4E-FA6E-B683-ED8B-8A4B76E381AD}"/>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sz="2400" dirty="0"/>
            </a:p>
          </p:txBody>
        </p:sp>
        <p:sp>
          <p:nvSpPr>
            <p:cNvPr id="28" name="TextBox 13">
              <a:extLst>
                <a:ext uri="{FF2B5EF4-FFF2-40B4-BE49-F238E27FC236}">
                  <a16:creationId xmlns:a16="http://schemas.microsoft.com/office/drawing/2014/main" id="{3DEDDF1C-F302-4719-262F-3C5DA7D9C713}"/>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sz="2400" dirty="0"/>
            </a:p>
          </p:txBody>
        </p:sp>
      </p:grpSp>
      <p:sp>
        <p:nvSpPr>
          <p:cNvPr id="29" name="TextBox 33">
            <a:extLst>
              <a:ext uri="{FF2B5EF4-FFF2-40B4-BE49-F238E27FC236}">
                <a16:creationId xmlns:a16="http://schemas.microsoft.com/office/drawing/2014/main" id="{C6B12C94-802E-3B0E-F8E3-85E65361461F}"/>
              </a:ext>
            </a:extLst>
          </p:cNvPr>
          <p:cNvSpPr txBox="1"/>
          <p:nvPr/>
        </p:nvSpPr>
        <p:spPr>
          <a:xfrm>
            <a:off x="2209799" y="6086041"/>
            <a:ext cx="2965953" cy="346249"/>
          </a:xfrm>
          <a:prstGeom prst="rect">
            <a:avLst/>
          </a:prstGeom>
        </p:spPr>
        <p:txBody>
          <a:bodyPr lIns="0" tIns="0" rIns="0" bIns="0" rtlCol="0" anchor="t">
            <a:spAutoFit/>
          </a:bodyPr>
          <a:lstStyle/>
          <a:p>
            <a:pPr algn="ctr">
              <a:lnSpc>
                <a:spcPts val="2742"/>
              </a:lnSpc>
            </a:pPr>
            <a:r>
              <a:rPr lang="en-US" altLang="ko-KR" sz="2400" dirty="0">
                <a:solidFill>
                  <a:srgbClr val="FFFFFF"/>
                </a:solidFill>
                <a:latin typeface="Source Han Sans KR Bold"/>
                <a:ea typeface="Source Han Sans KR Bold"/>
              </a:rPr>
              <a:t>Database</a:t>
            </a:r>
            <a:endParaRPr lang="en-US" sz="2400" dirty="0">
              <a:solidFill>
                <a:srgbClr val="FFFFFF"/>
              </a:solidFill>
              <a:latin typeface="Source Han Sans KR Bold"/>
              <a:ea typeface="Source Han Sans KR Bold"/>
            </a:endParaRPr>
          </a:p>
        </p:txBody>
      </p:sp>
      <p:grpSp>
        <p:nvGrpSpPr>
          <p:cNvPr id="30" name="Group 11">
            <a:extLst>
              <a:ext uri="{FF2B5EF4-FFF2-40B4-BE49-F238E27FC236}">
                <a16:creationId xmlns:a16="http://schemas.microsoft.com/office/drawing/2014/main" id="{2EB1DD60-CEF3-FD79-EA8D-C774F93D1FC1}"/>
              </a:ext>
            </a:extLst>
          </p:cNvPr>
          <p:cNvGrpSpPr/>
          <p:nvPr/>
        </p:nvGrpSpPr>
        <p:grpSpPr>
          <a:xfrm>
            <a:off x="7357838" y="5654059"/>
            <a:ext cx="3581400" cy="1088492"/>
            <a:chOff x="0" y="-47625"/>
            <a:chExt cx="1498352" cy="763329"/>
          </a:xfrm>
        </p:grpSpPr>
        <p:sp>
          <p:nvSpPr>
            <p:cNvPr id="31" name="Freeform 12">
              <a:extLst>
                <a:ext uri="{FF2B5EF4-FFF2-40B4-BE49-F238E27FC236}">
                  <a16:creationId xmlns:a16="http://schemas.microsoft.com/office/drawing/2014/main" id="{31F66828-2B03-6DF7-5696-D912E6F51E76}"/>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sz="2400" dirty="0"/>
            </a:p>
          </p:txBody>
        </p:sp>
        <p:sp>
          <p:nvSpPr>
            <p:cNvPr id="32" name="TextBox 13">
              <a:extLst>
                <a:ext uri="{FF2B5EF4-FFF2-40B4-BE49-F238E27FC236}">
                  <a16:creationId xmlns:a16="http://schemas.microsoft.com/office/drawing/2014/main" id="{93FF0E5B-6545-9DD5-8D5B-0377DE87CD58}"/>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sz="2400" dirty="0"/>
            </a:p>
          </p:txBody>
        </p:sp>
      </p:grpSp>
      <p:sp>
        <p:nvSpPr>
          <p:cNvPr id="33" name="TextBox 33">
            <a:extLst>
              <a:ext uri="{FF2B5EF4-FFF2-40B4-BE49-F238E27FC236}">
                <a16:creationId xmlns:a16="http://schemas.microsoft.com/office/drawing/2014/main" id="{161664A0-6167-B146-3BB3-E9F5C6E4778A}"/>
              </a:ext>
            </a:extLst>
          </p:cNvPr>
          <p:cNvSpPr txBox="1"/>
          <p:nvPr/>
        </p:nvSpPr>
        <p:spPr>
          <a:xfrm>
            <a:off x="7662637" y="6081071"/>
            <a:ext cx="2965953" cy="346249"/>
          </a:xfrm>
          <a:prstGeom prst="rect">
            <a:avLst/>
          </a:prstGeom>
        </p:spPr>
        <p:txBody>
          <a:bodyPr lIns="0" tIns="0" rIns="0" bIns="0" rtlCol="0" anchor="t">
            <a:spAutoFit/>
          </a:bodyPr>
          <a:lstStyle/>
          <a:p>
            <a:pPr algn="ctr">
              <a:lnSpc>
                <a:spcPts val="2742"/>
              </a:lnSpc>
            </a:pPr>
            <a:r>
              <a:rPr lang="en-US" altLang="ko-KR" sz="2400" dirty="0">
                <a:solidFill>
                  <a:srgbClr val="FFFFFF"/>
                </a:solidFill>
                <a:latin typeface="Source Han Sans KR Bold"/>
                <a:ea typeface="Source Han Sans KR Bold"/>
              </a:rPr>
              <a:t>Server</a:t>
            </a:r>
            <a:endParaRPr lang="en-US" sz="2400" dirty="0">
              <a:solidFill>
                <a:srgbClr val="FFFFFF"/>
              </a:solidFill>
              <a:latin typeface="Source Han Sans KR Bold"/>
              <a:ea typeface="Source Han Sans KR Bold"/>
            </a:endParaRPr>
          </a:p>
        </p:txBody>
      </p:sp>
      <p:grpSp>
        <p:nvGrpSpPr>
          <p:cNvPr id="34" name="Group 11">
            <a:extLst>
              <a:ext uri="{FF2B5EF4-FFF2-40B4-BE49-F238E27FC236}">
                <a16:creationId xmlns:a16="http://schemas.microsoft.com/office/drawing/2014/main" id="{68BE155D-4068-B278-BE23-F6EFE0EBFBDC}"/>
              </a:ext>
            </a:extLst>
          </p:cNvPr>
          <p:cNvGrpSpPr/>
          <p:nvPr/>
        </p:nvGrpSpPr>
        <p:grpSpPr>
          <a:xfrm>
            <a:off x="13030200" y="5654059"/>
            <a:ext cx="3581400" cy="1088492"/>
            <a:chOff x="0" y="-47625"/>
            <a:chExt cx="1498352" cy="763329"/>
          </a:xfrm>
        </p:grpSpPr>
        <p:sp>
          <p:nvSpPr>
            <p:cNvPr id="35" name="Freeform 12">
              <a:extLst>
                <a:ext uri="{FF2B5EF4-FFF2-40B4-BE49-F238E27FC236}">
                  <a16:creationId xmlns:a16="http://schemas.microsoft.com/office/drawing/2014/main" id="{BB122BF8-989C-4D34-34BF-E9B78C6261F7}"/>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sz="2400" dirty="0"/>
            </a:p>
          </p:txBody>
        </p:sp>
        <p:sp>
          <p:nvSpPr>
            <p:cNvPr id="36" name="TextBox 13">
              <a:extLst>
                <a:ext uri="{FF2B5EF4-FFF2-40B4-BE49-F238E27FC236}">
                  <a16:creationId xmlns:a16="http://schemas.microsoft.com/office/drawing/2014/main" id="{F5FCFC64-727D-4309-5BF8-A91A765D0766}"/>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sz="2400" dirty="0"/>
            </a:p>
          </p:txBody>
        </p:sp>
      </p:grpSp>
      <p:sp>
        <p:nvSpPr>
          <p:cNvPr id="37" name="TextBox 33">
            <a:extLst>
              <a:ext uri="{FF2B5EF4-FFF2-40B4-BE49-F238E27FC236}">
                <a16:creationId xmlns:a16="http://schemas.microsoft.com/office/drawing/2014/main" id="{302B511F-1E4C-D8DA-CEBF-A0FEAFAE498A}"/>
              </a:ext>
            </a:extLst>
          </p:cNvPr>
          <p:cNvSpPr txBox="1"/>
          <p:nvPr/>
        </p:nvSpPr>
        <p:spPr>
          <a:xfrm>
            <a:off x="13334999" y="6081071"/>
            <a:ext cx="2965953" cy="346249"/>
          </a:xfrm>
          <a:prstGeom prst="rect">
            <a:avLst/>
          </a:prstGeom>
        </p:spPr>
        <p:txBody>
          <a:bodyPr lIns="0" tIns="0" rIns="0" bIns="0" rtlCol="0" anchor="t">
            <a:spAutoFit/>
          </a:bodyPr>
          <a:lstStyle/>
          <a:p>
            <a:pPr algn="ctr">
              <a:lnSpc>
                <a:spcPts val="2742"/>
              </a:lnSpc>
            </a:pPr>
            <a:r>
              <a:rPr lang="en-US" altLang="ko-KR" sz="2400" dirty="0">
                <a:solidFill>
                  <a:srgbClr val="FFFFFF"/>
                </a:solidFill>
                <a:latin typeface="Source Han Sans KR Bold"/>
                <a:ea typeface="Source Han Sans KR Bold"/>
              </a:rPr>
              <a:t>Cooperation</a:t>
            </a:r>
            <a:endParaRPr lang="en-US" sz="2400" dirty="0">
              <a:solidFill>
                <a:srgbClr val="FFFFFF"/>
              </a:solidFill>
              <a:latin typeface="Source Han Sans KR Bold"/>
              <a:ea typeface="Source Han Sans KR Bold"/>
            </a:endParaRPr>
          </a:p>
        </p:txBody>
      </p:sp>
      <p:pic>
        <p:nvPicPr>
          <p:cNvPr id="39" name="그림 38">
            <a:extLst>
              <a:ext uri="{FF2B5EF4-FFF2-40B4-BE49-F238E27FC236}">
                <a16:creationId xmlns:a16="http://schemas.microsoft.com/office/drawing/2014/main" id="{5AC6B023-800E-97E7-B165-090CCA3B3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526" y="3553216"/>
            <a:ext cx="704948" cy="1076475"/>
          </a:xfrm>
          <a:prstGeom prst="rect">
            <a:avLst/>
          </a:prstGeom>
        </p:spPr>
      </p:pic>
      <p:pic>
        <p:nvPicPr>
          <p:cNvPr id="41" name="그림 40">
            <a:extLst>
              <a:ext uri="{FF2B5EF4-FFF2-40B4-BE49-F238E27FC236}">
                <a16:creationId xmlns:a16="http://schemas.microsoft.com/office/drawing/2014/main" id="{FE9F27B4-FF19-0B0A-D1D4-9ABCAAA2A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459" y="3496057"/>
            <a:ext cx="781159" cy="1190791"/>
          </a:xfrm>
          <a:prstGeom prst="rect">
            <a:avLst/>
          </a:prstGeom>
        </p:spPr>
      </p:pic>
      <p:pic>
        <p:nvPicPr>
          <p:cNvPr id="43" name="그림 42">
            <a:extLst>
              <a:ext uri="{FF2B5EF4-FFF2-40B4-BE49-F238E27FC236}">
                <a16:creationId xmlns:a16="http://schemas.microsoft.com/office/drawing/2014/main" id="{23F5AA48-D418-DFDB-96E8-BEF21D1C6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4289" y="3503720"/>
            <a:ext cx="771633" cy="1200318"/>
          </a:xfrm>
          <a:prstGeom prst="rect">
            <a:avLst/>
          </a:prstGeom>
        </p:spPr>
      </p:pic>
      <p:pic>
        <p:nvPicPr>
          <p:cNvPr id="45" name="그림 44">
            <a:extLst>
              <a:ext uri="{FF2B5EF4-FFF2-40B4-BE49-F238E27FC236}">
                <a16:creationId xmlns:a16="http://schemas.microsoft.com/office/drawing/2014/main" id="{3A542C95-3AB0-7B0C-5059-A5C45A147D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5653" y="3628965"/>
            <a:ext cx="857370" cy="857370"/>
          </a:xfrm>
          <a:prstGeom prst="rect">
            <a:avLst/>
          </a:prstGeom>
        </p:spPr>
      </p:pic>
      <p:pic>
        <p:nvPicPr>
          <p:cNvPr id="47" name="그림 46">
            <a:extLst>
              <a:ext uri="{FF2B5EF4-FFF2-40B4-BE49-F238E27FC236}">
                <a16:creationId xmlns:a16="http://schemas.microsoft.com/office/drawing/2014/main" id="{918855A6-C6D7-8625-DCF7-E35E57867B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78374" y="3443202"/>
            <a:ext cx="781159" cy="1228896"/>
          </a:xfrm>
          <a:prstGeom prst="rect">
            <a:avLst/>
          </a:prstGeom>
        </p:spPr>
      </p:pic>
      <p:pic>
        <p:nvPicPr>
          <p:cNvPr id="49" name="그림 48">
            <a:extLst>
              <a:ext uri="{FF2B5EF4-FFF2-40B4-BE49-F238E27FC236}">
                <a16:creationId xmlns:a16="http://schemas.microsoft.com/office/drawing/2014/main" id="{CEB02319-BDEA-C466-37D8-403FB49890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0270" y="7198153"/>
            <a:ext cx="1533739" cy="962159"/>
          </a:xfrm>
          <a:prstGeom prst="rect">
            <a:avLst/>
          </a:prstGeom>
        </p:spPr>
      </p:pic>
      <p:pic>
        <p:nvPicPr>
          <p:cNvPr id="51" name="그림 50">
            <a:extLst>
              <a:ext uri="{FF2B5EF4-FFF2-40B4-BE49-F238E27FC236}">
                <a16:creationId xmlns:a16="http://schemas.microsoft.com/office/drawing/2014/main" id="{6AFBC19D-61A9-4A79-BACE-CD20C4DD39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1557" y="7100851"/>
            <a:ext cx="962159" cy="914528"/>
          </a:xfrm>
          <a:prstGeom prst="rect">
            <a:avLst/>
          </a:prstGeom>
        </p:spPr>
      </p:pic>
      <p:pic>
        <p:nvPicPr>
          <p:cNvPr id="53" name="그림 52">
            <a:extLst>
              <a:ext uri="{FF2B5EF4-FFF2-40B4-BE49-F238E27FC236}">
                <a16:creationId xmlns:a16="http://schemas.microsoft.com/office/drawing/2014/main" id="{FB1E4E81-8EED-0198-CFF2-3BC58C3941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39577" y="7043693"/>
            <a:ext cx="1390844" cy="1028844"/>
          </a:xfrm>
          <a:prstGeom prst="rect">
            <a:avLst/>
          </a:prstGeom>
        </p:spPr>
      </p:pic>
      <p:pic>
        <p:nvPicPr>
          <p:cNvPr id="55" name="그림 54">
            <a:extLst>
              <a:ext uri="{FF2B5EF4-FFF2-40B4-BE49-F238E27FC236}">
                <a16:creationId xmlns:a16="http://schemas.microsoft.com/office/drawing/2014/main" id="{76C6EE00-FAD9-7F3D-C201-27A0232741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1557" y="3662767"/>
            <a:ext cx="1057423" cy="857370"/>
          </a:xfrm>
          <a:prstGeom prst="rect">
            <a:avLst/>
          </a:prstGeom>
        </p:spPr>
      </p:pic>
      <p:pic>
        <p:nvPicPr>
          <p:cNvPr id="57" name="그림 56">
            <a:extLst>
              <a:ext uri="{FF2B5EF4-FFF2-40B4-BE49-F238E27FC236}">
                <a16:creationId xmlns:a16="http://schemas.microsoft.com/office/drawing/2014/main" id="{30C428CF-FD70-21EA-44AC-B1621A10C0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76070" y="3508275"/>
            <a:ext cx="1298376" cy="1298376"/>
          </a:xfrm>
          <a:prstGeom prst="rect">
            <a:avLst/>
          </a:prstGeom>
        </p:spPr>
      </p:pic>
      <p:pic>
        <p:nvPicPr>
          <p:cNvPr id="59" name="그림 58">
            <a:extLst>
              <a:ext uri="{FF2B5EF4-FFF2-40B4-BE49-F238E27FC236}">
                <a16:creationId xmlns:a16="http://schemas.microsoft.com/office/drawing/2014/main" id="{328C1E03-69B4-6285-ED1F-0AC1519128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03188" y="3834122"/>
            <a:ext cx="1727350" cy="436918"/>
          </a:xfrm>
          <a:prstGeom prst="rect">
            <a:avLst/>
          </a:prstGeom>
        </p:spPr>
      </p:pic>
      <p:pic>
        <p:nvPicPr>
          <p:cNvPr id="61" name="그림 60">
            <a:extLst>
              <a:ext uri="{FF2B5EF4-FFF2-40B4-BE49-F238E27FC236}">
                <a16:creationId xmlns:a16="http://schemas.microsoft.com/office/drawing/2014/main" id="{07804339-AFF7-20D0-89EC-82CDF1918C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3281" y="7181414"/>
            <a:ext cx="1448385" cy="933827"/>
          </a:xfrm>
          <a:prstGeom prst="rect">
            <a:avLst/>
          </a:prstGeom>
        </p:spPr>
      </p:pic>
      <p:pic>
        <p:nvPicPr>
          <p:cNvPr id="62" name="그림 61">
            <a:extLst>
              <a:ext uri="{FF2B5EF4-FFF2-40B4-BE49-F238E27FC236}">
                <a16:creationId xmlns:a16="http://schemas.microsoft.com/office/drawing/2014/main" id="{F6C18880-ACD1-C482-8E05-296A7DB32E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31509" y="6999139"/>
            <a:ext cx="1298376" cy="1298376"/>
          </a:xfrm>
          <a:prstGeom prst="rect">
            <a:avLst/>
          </a:prstGeom>
        </p:spPr>
      </p:pic>
      <p:pic>
        <p:nvPicPr>
          <p:cNvPr id="64" name="그림 63">
            <a:extLst>
              <a:ext uri="{FF2B5EF4-FFF2-40B4-BE49-F238E27FC236}">
                <a16:creationId xmlns:a16="http://schemas.microsoft.com/office/drawing/2014/main" id="{4BF73575-0DAA-C6C2-7A15-B7BBE6D8BBA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64689" y="3714662"/>
            <a:ext cx="1144486" cy="85836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848199"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6001933" y="502065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03</a:t>
            </a:r>
          </a:p>
        </p:txBody>
      </p:sp>
      <p:sp>
        <p:nvSpPr>
          <p:cNvPr id="17" name="TextBox 33">
            <a:extLst>
              <a:ext uri="{FF2B5EF4-FFF2-40B4-BE49-F238E27FC236}">
                <a16:creationId xmlns:a16="http://schemas.microsoft.com/office/drawing/2014/main" id="{365274F8-636B-4898-8DD6-820E63F81224}"/>
              </a:ext>
            </a:extLst>
          </p:cNvPr>
          <p:cNvSpPr txBox="1"/>
          <p:nvPr/>
        </p:nvSpPr>
        <p:spPr>
          <a:xfrm>
            <a:off x="6718866" y="5003951"/>
            <a:ext cx="7561359"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프로젝트 진행 </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역할분담</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작업일정 </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1460192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
            <a:extLst>
              <a:ext uri="{FF2B5EF4-FFF2-40B4-BE49-F238E27FC236}">
                <a16:creationId xmlns:a16="http://schemas.microsoft.com/office/drawing/2014/main" id="{806DD0EF-5E0A-40CF-A376-5D03A0174E9E}"/>
              </a:ext>
            </a:extLst>
          </p:cNvPr>
          <p:cNvGrpSpPr/>
          <p:nvPr/>
        </p:nvGrpSpPr>
        <p:grpSpPr>
          <a:xfrm>
            <a:off x="0" y="4610099"/>
            <a:ext cx="18288000" cy="5676901"/>
            <a:chOff x="0" y="0"/>
            <a:chExt cx="4860076" cy="1198295"/>
          </a:xfrm>
        </p:grpSpPr>
        <p:sp>
          <p:nvSpPr>
            <p:cNvPr id="49" name="Freeform 3">
              <a:extLst>
                <a:ext uri="{FF2B5EF4-FFF2-40B4-BE49-F238E27FC236}">
                  <a16:creationId xmlns:a16="http://schemas.microsoft.com/office/drawing/2014/main" id="{3242553B-AC4C-4681-8B10-ECF314EE449E}"/>
                </a:ext>
              </a:extLst>
            </p:cNvPr>
            <p:cNvSpPr/>
            <p:nvPr/>
          </p:nvSpPr>
          <p:spPr>
            <a:xfrm>
              <a:off x="0" y="0"/>
              <a:ext cx="4860076" cy="1198295"/>
            </a:xfrm>
            <a:custGeom>
              <a:avLst/>
              <a:gdLst/>
              <a:ahLst/>
              <a:cxnLst/>
              <a:rect l="l" t="t" r="r" b="b"/>
              <a:pathLst>
                <a:path w="4860076" h="1198295">
                  <a:moveTo>
                    <a:pt x="0" y="0"/>
                  </a:moveTo>
                  <a:lnTo>
                    <a:pt x="4860076" y="0"/>
                  </a:lnTo>
                  <a:lnTo>
                    <a:pt x="4860076" y="1198295"/>
                  </a:lnTo>
                  <a:lnTo>
                    <a:pt x="0" y="1198295"/>
                  </a:lnTo>
                  <a:close/>
                </a:path>
              </a:pathLst>
            </a:custGeom>
            <a:solidFill>
              <a:srgbClr val="172459"/>
            </a:solidFill>
          </p:spPr>
        </p:sp>
        <p:sp>
          <p:nvSpPr>
            <p:cNvPr id="50" name="TextBox 4">
              <a:extLst>
                <a:ext uri="{FF2B5EF4-FFF2-40B4-BE49-F238E27FC236}">
                  <a16:creationId xmlns:a16="http://schemas.microsoft.com/office/drawing/2014/main" id="{C47EB88B-21C9-4464-9755-E8BC27919659}"/>
                </a:ext>
              </a:extLst>
            </p:cNvPr>
            <p:cNvSpPr txBox="1"/>
            <p:nvPr/>
          </p:nvSpPr>
          <p:spPr>
            <a:xfrm>
              <a:off x="0" y="-47625"/>
              <a:ext cx="4860076" cy="1245920"/>
            </a:xfrm>
            <a:prstGeom prst="rect">
              <a:avLst/>
            </a:prstGeom>
          </p:spPr>
          <p:txBody>
            <a:bodyPr lIns="50800" tIns="50800" rIns="50800" bIns="50800" rtlCol="0" anchor="ctr"/>
            <a:lstStyle/>
            <a:p>
              <a:pPr algn="ctr">
                <a:lnSpc>
                  <a:spcPts val="35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Divide roles and responsibilities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역할분담</a:t>
            </a:r>
            <a:endParaRPr lang="en-US" sz="4405" dirty="0">
              <a:solidFill>
                <a:srgbClr val="474747"/>
              </a:solidFill>
              <a:ea typeface="Source Han Sans KR Bold"/>
            </a:endParaRPr>
          </a:p>
        </p:txBody>
      </p:sp>
      <p:sp>
        <p:nvSpPr>
          <p:cNvPr id="33" name="TextBox 15">
            <a:extLst>
              <a:ext uri="{FF2B5EF4-FFF2-40B4-BE49-F238E27FC236}">
                <a16:creationId xmlns:a16="http://schemas.microsoft.com/office/drawing/2014/main" id="{84F547D6-CF42-4026-98FA-10C3CAC97705}"/>
              </a:ext>
            </a:extLst>
          </p:cNvPr>
          <p:cNvSpPr txBox="1"/>
          <p:nvPr/>
        </p:nvSpPr>
        <p:spPr>
          <a:xfrm>
            <a:off x="1453506" y="5870085"/>
            <a:ext cx="2007115" cy="371475"/>
          </a:xfrm>
          <a:prstGeom prst="rect">
            <a:avLst/>
          </a:prstGeom>
        </p:spPr>
        <p:txBody>
          <a:bodyPr lIns="0" tIns="0" rIns="0" bIns="0" rtlCol="0" anchor="t">
            <a:spAutoFit/>
          </a:bodyPr>
          <a:lstStyle/>
          <a:p>
            <a:pPr algn="ctr">
              <a:lnSpc>
                <a:spcPts val="2879"/>
              </a:lnSpc>
            </a:pPr>
            <a:r>
              <a:rPr lang="ko-KR" altLang="en-US" sz="2400" spc="120" dirty="0">
                <a:solidFill>
                  <a:srgbClr val="89ADDF"/>
                </a:solidFill>
                <a:ea typeface="Arita Dotum Semi-Bold"/>
              </a:rPr>
              <a:t>김민현</a:t>
            </a:r>
            <a:endParaRPr lang="en-US" sz="2400" spc="120" dirty="0">
              <a:solidFill>
                <a:srgbClr val="89ADDF"/>
              </a:solidFill>
              <a:ea typeface="Arita Dotum Semi-Bold"/>
            </a:endParaRPr>
          </a:p>
        </p:txBody>
      </p:sp>
      <p:sp>
        <p:nvSpPr>
          <p:cNvPr id="34" name="TextBox 16">
            <a:extLst>
              <a:ext uri="{FF2B5EF4-FFF2-40B4-BE49-F238E27FC236}">
                <a16:creationId xmlns:a16="http://schemas.microsoft.com/office/drawing/2014/main" id="{44569ED2-78F7-4752-9E2A-7E98FC71DAEA}"/>
              </a:ext>
            </a:extLst>
          </p:cNvPr>
          <p:cNvSpPr txBox="1"/>
          <p:nvPr/>
        </p:nvSpPr>
        <p:spPr>
          <a:xfrm>
            <a:off x="1453506" y="6591300"/>
            <a:ext cx="2007115" cy="280398"/>
          </a:xfrm>
          <a:prstGeom prst="rect">
            <a:avLst/>
          </a:prstGeom>
        </p:spPr>
        <p:txBody>
          <a:bodyPr lIns="0" tIns="0" rIns="0" bIns="0" rtlCol="0" anchor="t">
            <a:spAutoFit/>
          </a:bodyPr>
          <a:lstStyle/>
          <a:p>
            <a:pPr algn="ctr">
              <a:lnSpc>
                <a:spcPts val="2250"/>
              </a:lnSpc>
            </a:pPr>
            <a:r>
              <a:rPr lang="ko-KR" altLang="en-US" dirty="0">
                <a:solidFill>
                  <a:srgbClr val="FFFFFF"/>
                </a:solidFill>
                <a:ea typeface="Arita Dotum Medium"/>
              </a:rPr>
              <a:t>농땡이</a:t>
            </a:r>
            <a:endParaRPr lang="en-US" sz="1800" dirty="0">
              <a:solidFill>
                <a:srgbClr val="FFFFFF"/>
              </a:solidFill>
              <a:ea typeface="Arita Dotum Medium"/>
            </a:endParaRPr>
          </a:p>
        </p:txBody>
      </p:sp>
      <p:sp>
        <p:nvSpPr>
          <p:cNvPr id="35" name="TextBox 17">
            <a:extLst>
              <a:ext uri="{FF2B5EF4-FFF2-40B4-BE49-F238E27FC236}">
                <a16:creationId xmlns:a16="http://schemas.microsoft.com/office/drawing/2014/main" id="{A2F44731-8728-4083-9659-60D875A70679}"/>
              </a:ext>
            </a:extLst>
          </p:cNvPr>
          <p:cNvSpPr txBox="1"/>
          <p:nvPr/>
        </p:nvSpPr>
        <p:spPr>
          <a:xfrm>
            <a:off x="11483910" y="6591300"/>
            <a:ext cx="2007115" cy="280398"/>
          </a:xfrm>
          <a:prstGeom prst="rect">
            <a:avLst/>
          </a:prstGeom>
        </p:spPr>
        <p:txBody>
          <a:bodyPr lIns="0" tIns="0" rIns="0" bIns="0" rtlCol="0" anchor="t">
            <a:spAutoFit/>
          </a:bodyPr>
          <a:lstStyle/>
          <a:p>
            <a:pPr algn="ctr">
              <a:lnSpc>
                <a:spcPts val="2250"/>
              </a:lnSpc>
            </a:pPr>
            <a:r>
              <a:rPr lang="ko-KR" altLang="en-US" sz="1800" dirty="0">
                <a:solidFill>
                  <a:srgbClr val="FFFFFF"/>
                </a:solidFill>
                <a:latin typeface="Arita Dotum Medium"/>
                <a:ea typeface="Arita Dotum Medium"/>
              </a:rPr>
              <a:t>흡연가</a:t>
            </a:r>
            <a:endParaRPr lang="en-US" sz="1800" dirty="0">
              <a:solidFill>
                <a:srgbClr val="FFFFFF"/>
              </a:solidFill>
              <a:ea typeface="Arita Dotum Medium"/>
            </a:endParaRPr>
          </a:p>
        </p:txBody>
      </p:sp>
      <p:sp>
        <p:nvSpPr>
          <p:cNvPr id="36" name="TextBox 18">
            <a:extLst>
              <a:ext uri="{FF2B5EF4-FFF2-40B4-BE49-F238E27FC236}">
                <a16:creationId xmlns:a16="http://schemas.microsoft.com/office/drawing/2014/main" id="{C52AC405-E7E9-4EFC-82DA-25113460CB50}"/>
              </a:ext>
            </a:extLst>
          </p:cNvPr>
          <p:cNvSpPr txBox="1"/>
          <p:nvPr/>
        </p:nvSpPr>
        <p:spPr>
          <a:xfrm>
            <a:off x="11483910"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유승현</a:t>
            </a:r>
            <a:endParaRPr lang="en-US" sz="2400" spc="120" dirty="0">
              <a:solidFill>
                <a:srgbClr val="89ADDF"/>
              </a:solidFill>
              <a:ea typeface="Arita Dotum Semi-Bold"/>
            </a:endParaRPr>
          </a:p>
        </p:txBody>
      </p:sp>
      <p:sp>
        <p:nvSpPr>
          <p:cNvPr id="37" name="TextBox 19">
            <a:extLst>
              <a:ext uri="{FF2B5EF4-FFF2-40B4-BE49-F238E27FC236}">
                <a16:creationId xmlns:a16="http://schemas.microsoft.com/office/drawing/2014/main" id="{81733316-1ED9-4862-8A04-FE94E5796764}"/>
              </a:ext>
            </a:extLst>
          </p:cNvPr>
          <p:cNvSpPr txBox="1"/>
          <p:nvPr/>
        </p:nvSpPr>
        <p:spPr>
          <a:xfrm>
            <a:off x="14827378" y="6591300"/>
            <a:ext cx="2007115" cy="280398"/>
          </a:xfrm>
          <a:prstGeom prst="rect">
            <a:avLst/>
          </a:prstGeom>
        </p:spPr>
        <p:txBody>
          <a:bodyPr lIns="0" tIns="0" rIns="0" bIns="0" rtlCol="0" anchor="t">
            <a:spAutoFit/>
          </a:bodyPr>
          <a:lstStyle/>
          <a:p>
            <a:pPr algn="ctr">
              <a:lnSpc>
                <a:spcPts val="2250"/>
              </a:lnSpc>
            </a:pPr>
            <a:r>
              <a:rPr lang="ko-KR" altLang="en-US" dirty="0">
                <a:solidFill>
                  <a:srgbClr val="FFFFFF"/>
                </a:solidFill>
                <a:ea typeface="Arita Dotum Medium"/>
              </a:rPr>
              <a:t>괴도루팡</a:t>
            </a:r>
            <a:endParaRPr lang="en-US" sz="1800" dirty="0">
              <a:solidFill>
                <a:srgbClr val="FFFFFF"/>
              </a:solidFill>
              <a:ea typeface="Arita Dotum Medium"/>
            </a:endParaRPr>
          </a:p>
        </p:txBody>
      </p:sp>
      <p:sp>
        <p:nvSpPr>
          <p:cNvPr id="38" name="TextBox 20">
            <a:extLst>
              <a:ext uri="{FF2B5EF4-FFF2-40B4-BE49-F238E27FC236}">
                <a16:creationId xmlns:a16="http://schemas.microsoft.com/office/drawing/2014/main" id="{41087749-C817-4581-AF5B-5B2BA9E5E2C8}"/>
              </a:ext>
            </a:extLst>
          </p:cNvPr>
          <p:cNvSpPr txBox="1"/>
          <p:nvPr/>
        </p:nvSpPr>
        <p:spPr>
          <a:xfrm>
            <a:off x="14827378"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박지영</a:t>
            </a:r>
            <a:endParaRPr lang="en-US" sz="2400" spc="120" dirty="0">
              <a:solidFill>
                <a:srgbClr val="89ADDF"/>
              </a:solidFill>
              <a:ea typeface="Arita Dotum Semi-Bold"/>
            </a:endParaRPr>
          </a:p>
        </p:txBody>
      </p:sp>
      <p:sp>
        <p:nvSpPr>
          <p:cNvPr id="39" name="TextBox 21">
            <a:extLst>
              <a:ext uri="{FF2B5EF4-FFF2-40B4-BE49-F238E27FC236}">
                <a16:creationId xmlns:a16="http://schemas.microsoft.com/office/drawing/2014/main" id="{F8B84FFA-490F-47EB-B717-89DD5BA9ADF0}"/>
              </a:ext>
            </a:extLst>
          </p:cNvPr>
          <p:cNvSpPr txBox="1"/>
          <p:nvPr/>
        </p:nvSpPr>
        <p:spPr>
          <a:xfrm>
            <a:off x="8140442" y="6591300"/>
            <a:ext cx="2007115" cy="280398"/>
          </a:xfrm>
          <a:prstGeom prst="rect">
            <a:avLst/>
          </a:prstGeom>
        </p:spPr>
        <p:txBody>
          <a:bodyPr lIns="0" tIns="0" rIns="0" bIns="0" rtlCol="0" anchor="t">
            <a:spAutoFit/>
          </a:bodyPr>
          <a:lstStyle/>
          <a:p>
            <a:pPr algn="ctr">
              <a:lnSpc>
                <a:spcPts val="2250"/>
              </a:lnSpc>
            </a:pPr>
            <a:r>
              <a:rPr lang="ko-KR" altLang="en-US" sz="1800" dirty="0">
                <a:solidFill>
                  <a:srgbClr val="FFFFFF"/>
                </a:solidFill>
                <a:ea typeface="Arita Dotum Medium"/>
              </a:rPr>
              <a:t>늦잠쟁이</a:t>
            </a:r>
            <a:endParaRPr lang="en-US" sz="1800" dirty="0">
              <a:solidFill>
                <a:srgbClr val="FFFFFF"/>
              </a:solidFill>
              <a:ea typeface="Arita Dotum Medium"/>
            </a:endParaRPr>
          </a:p>
        </p:txBody>
      </p:sp>
      <p:sp>
        <p:nvSpPr>
          <p:cNvPr id="40" name="TextBox 22">
            <a:extLst>
              <a:ext uri="{FF2B5EF4-FFF2-40B4-BE49-F238E27FC236}">
                <a16:creationId xmlns:a16="http://schemas.microsoft.com/office/drawing/2014/main" id="{12A33AB5-8ED8-42D4-8676-7E48E7AB114E}"/>
              </a:ext>
            </a:extLst>
          </p:cNvPr>
          <p:cNvSpPr txBox="1"/>
          <p:nvPr/>
        </p:nvSpPr>
        <p:spPr>
          <a:xfrm>
            <a:off x="8140442"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심나래</a:t>
            </a:r>
            <a:endParaRPr lang="en-US" sz="2400" spc="120" dirty="0">
              <a:solidFill>
                <a:srgbClr val="89ADDF"/>
              </a:solidFill>
              <a:ea typeface="Arita Dotum Semi-Bold"/>
            </a:endParaRPr>
          </a:p>
        </p:txBody>
      </p:sp>
      <p:sp>
        <p:nvSpPr>
          <p:cNvPr id="41" name="TextBox 23">
            <a:extLst>
              <a:ext uri="{FF2B5EF4-FFF2-40B4-BE49-F238E27FC236}">
                <a16:creationId xmlns:a16="http://schemas.microsoft.com/office/drawing/2014/main" id="{2B16581D-060E-40B9-86B3-21139C8F6A9F}"/>
              </a:ext>
            </a:extLst>
          </p:cNvPr>
          <p:cNvSpPr txBox="1"/>
          <p:nvPr/>
        </p:nvSpPr>
        <p:spPr>
          <a:xfrm>
            <a:off x="4796974" y="6591300"/>
            <a:ext cx="2007115" cy="280398"/>
          </a:xfrm>
          <a:prstGeom prst="rect">
            <a:avLst/>
          </a:prstGeom>
        </p:spPr>
        <p:txBody>
          <a:bodyPr lIns="0" tIns="0" rIns="0" bIns="0" rtlCol="0" anchor="t">
            <a:spAutoFit/>
          </a:bodyPr>
          <a:lstStyle/>
          <a:p>
            <a:pPr algn="ctr">
              <a:lnSpc>
                <a:spcPts val="2250"/>
              </a:lnSpc>
            </a:pPr>
            <a:r>
              <a:rPr lang="ko-KR" altLang="en-US" dirty="0">
                <a:solidFill>
                  <a:srgbClr val="FFFFFF"/>
                </a:solidFill>
                <a:ea typeface="Arita Dotum Medium"/>
              </a:rPr>
              <a:t>딸깍</a:t>
            </a:r>
            <a:endParaRPr lang="en-US" sz="1800" dirty="0">
              <a:solidFill>
                <a:srgbClr val="FFFFFF"/>
              </a:solidFill>
              <a:ea typeface="Arita Dotum Medium"/>
            </a:endParaRPr>
          </a:p>
        </p:txBody>
      </p:sp>
      <p:sp>
        <p:nvSpPr>
          <p:cNvPr id="42" name="TextBox 24">
            <a:extLst>
              <a:ext uri="{FF2B5EF4-FFF2-40B4-BE49-F238E27FC236}">
                <a16:creationId xmlns:a16="http://schemas.microsoft.com/office/drawing/2014/main" id="{860EEDC8-2C81-4F7E-99C4-7377A4146FE8}"/>
              </a:ext>
            </a:extLst>
          </p:cNvPr>
          <p:cNvSpPr txBox="1"/>
          <p:nvPr/>
        </p:nvSpPr>
        <p:spPr>
          <a:xfrm>
            <a:off x="4796974"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손윤제</a:t>
            </a:r>
            <a:endParaRPr lang="en-US" sz="2400" spc="120" dirty="0">
              <a:solidFill>
                <a:srgbClr val="89ADDF"/>
              </a:solidFill>
              <a:ea typeface="Arita Dotum Semi-Bold"/>
            </a:endParaRPr>
          </a:p>
        </p:txBody>
      </p:sp>
      <p:sp>
        <p:nvSpPr>
          <p:cNvPr id="43" name="AutoShape 28">
            <a:extLst>
              <a:ext uri="{FF2B5EF4-FFF2-40B4-BE49-F238E27FC236}">
                <a16:creationId xmlns:a16="http://schemas.microsoft.com/office/drawing/2014/main" id="{6F167B3B-BD3E-44E5-AA4F-03E8A0ED5200}"/>
              </a:ext>
            </a:extLst>
          </p:cNvPr>
          <p:cNvSpPr/>
          <p:nvPr/>
        </p:nvSpPr>
        <p:spPr>
          <a:xfrm>
            <a:off x="1738121" y="6375763"/>
            <a:ext cx="1437883" cy="0"/>
          </a:xfrm>
          <a:prstGeom prst="line">
            <a:avLst/>
          </a:prstGeom>
          <a:ln w="19050" cap="flat">
            <a:solidFill>
              <a:srgbClr val="89ADDF"/>
            </a:solidFill>
            <a:prstDash val="solid"/>
            <a:headEnd type="none" w="sm" len="sm"/>
            <a:tailEnd type="none" w="sm" len="sm"/>
          </a:ln>
        </p:spPr>
      </p:sp>
      <p:sp>
        <p:nvSpPr>
          <p:cNvPr id="44" name="AutoShape 29">
            <a:extLst>
              <a:ext uri="{FF2B5EF4-FFF2-40B4-BE49-F238E27FC236}">
                <a16:creationId xmlns:a16="http://schemas.microsoft.com/office/drawing/2014/main" id="{8AD45433-4758-4931-A4D7-B9A87F2C7BF5}"/>
              </a:ext>
            </a:extLst>
          </p:cNvPr>
          <p:cNvSpPr/>
          <p:nvPr/>
        </p:nvSpPr>
        <p:spPr>
          <a:xfrm>
            <a:off x="5081589" y="6375763"/>
            <a:ext cx="1437883" cy="0"/>
          </a:xfrm>
          <a:prstGeom prst="line">
            <a:avLst/>
          </a:prstGeom>
          <a:ln w="19050" cap="flat">
            <a:solidFill>
              <a:srgbClr val="89ADDF"/>
            </a:solidFill>
            <a:prstDash val="solid"/>
            <a:headEnd type="none" w="sm" len="sm"/>
            <a:tailEnd type="none" w="sm" len="sm"/>
          </a:ln>
        </p:spPr>
      </p:sp>
      <p:sp>
        <p:nvSpPr>
          <p:cNvPr id="45" name="AutoShape 30">
            <a:extLst>
              <a:ext uri="{FF2B5EF4-FFF2-40B4-BE49-F238E27FC236}">
                <a16:creationId xmlns:a16="http://schemas.microsoft.com/office/drawing/2014/main" id="{E1045F77-F3BF-4A3B-8AA7-27DBB73FEFBE}"/>
              </a:ext>
            </a:extLst>
          </p:cNvPr>
          <p:cNvSpPr/>
          <p:nvPr/>
        </p:nvSpPr>
        <p:spPr>
          <a:xfrm>
            <a:off x="8425057" y="6375763"/>
            <a:ext cx="1437883" cy="0"/>
          </a:xfrm>
          <a:prstGeom prst="line">
            <a:avLst/>
          </a:prstGeom>
          <a:ln w="19050" cap="flat">
            <a:solidFill>
              <a:srgbClr val="89ADDF"/>
            </a:solidFill>
            <a:prstDash val="solid"/>
            <a:headEnd type="none" w="sm" len="sm"/>
            <a:tailEnd type="none" w="sm" len="sm"/>
          </a:ln>
        </p:spPr>
      </p:sp>
      <p:sp>
        <p:nvSpPr>
          <p:cNvPr id="46" name="AutoShape 31">
            <a:extLst>
              <a:ext uri="{FF2B5EF4-FFF2-40B4-BE49-F238E27FC236}">
                <a16:creationId xmlns:a16="http://schemas.microsoft.com/office/drawing/2014/main" id="{1375ECD0-4DBB-499D-9DC0-9E8EDA66BBD9}"/>
              </a:ext>
            </a:extLst>
          </p:cNvPr>
          <p:cNvSpPr/>
          <p:nvPr/>
        </p:nvSpPr>
        <p:spPr>
          <a:xfrm>
            <a:off x="11768525" y="6375763"/>
            <a:ext cx="1437883" cy="0"/>
          </a:xfrm>
          <a:prstGeom prst="line">
            <a:avLst/>
          </a:prstGeom>
          <a:ln w="19050" cap="flat">
            <a:solidFill>
              <a:srgbClr val="89ADDF"/>
            </a:solidFill>
            <a:prstDash val="solid"/>
            <a:headEnd type="none" w="sm" len="sm"/>
            <a:tailEnd type="none" w="sm" len="sm"/>
          </a:ln>
        </p:spPr>
      </p:sp>
      <p:sp>
        <p:nvSpPr>
          <p:cNvPr id="47" name="AutoShape 32">
            <a:extLst>
              <a:ext uri="{FF2B5EF4-FFF2-40B4-BE49-F238E27FC236}">
                <a16:creationId xmlns:a16="http://schemas.microsoft.com/office/drawing/2014/main" id="{4A0ECFD5-EFA7-448B-842A-F5718E667131}"/>
              </a:ext>
            </a:extLst>
          </p:cNvPr>
          <p:cNvSpPr/>
          <p:nvPr/>
        </p:nvSpPr>
        <p:spPr>
          <a:xfrm>
            <a:off x="15111993" y="6375763"/>
            <a:ext cx="1437883" cy="0"/>
          </a:xfrm>
          <a:prstGeom prst="line">
            <a:avLst/>
          </a:prstGeom>
          <a:ln w="19050" cap="flat">
            <a:solidFill>
              <a:srgbClr val="89ADDF"/>
            </a:solidFill>
            <a:prstDash val="solid"/>
            <a:headEnd type="none" w="sm" len="sm"/>
            <a:tailEnd type="none" w="sm" len="sm"/>
          </a:ln>
        </p:spPr>
      </p:sp>
      <p:pic>
        <p:nvPicPr>
          <p:cNvPr id="3" name="그림 2">
            <a:extLst>
              <a:ext uri="{FF2B5EF4-FFF2-40B4-BE49-F238E27FC236}">
                <a16:creationId xmlns:a16="http://schemas.microsoft.com/office/drawing/2014/main" id="{A3CF7A3E-7A27-466C-BED4-703C121EF9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5939" y="3600530"/>
            <a:ext cx="2085097" cy="2054019"/>
          </a:xfrm>
          <a:prstGeom prst="ellipse">
            <a:avLst/>
          </a:prstGeom>
          <a:effectLst/>
        </p:spPr>
      </p:pic>
      <p:pic>
        <p:nvPicPr>
          <p:cNvPr id="7" name="그림 6">
            <a:extLst>
              <a:ext uri="{FF2B5EF4-FFF2-40B4-BE49-F238E27FC236}">
                <a16:creationId xmlns:a16="http://schemas.microsoft.com/office/drawing/2014/main" id="{DEDF728E-7DA8-45B1-9B08-E4372203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836" y="3594766"/>
            <a:ext cx="2007116" cy="2030665"/>
          </a:xfrm>
          <a:prstGeom prst="ellipse">
            <a:avLst/>
          </a:prstGeom>
        </p:spPr>
      </p:pic>
      <p:pic>
        <p:nvPicPr>
          <p:cNvPr id="11" name="그림 10">
            <a:extLst>
              <a:ext uri="{FF2B5EF4-FFF2-40B4-BE49-F238E27FC236}">
                <a16:creationId xmlns:a16="http://schemas.microsoft.com/office/drawing/2014/main" id="{B398F12A-1CFB-4456-8901-57D08F8FB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948" y="3489106"/>
            <a:ext cx="2150506" cy="2098054"/>
          </a:xfrm>
          <a:prstGeom prst="ellipse">
            <a:avLst/>
          </a:prstGeom>
        </p:spPr>
      </p:pic>
      <p:pic>
        <p:nvPicPr>
          <p:cNvPr id="19" name="그림 18">
            <a:extLst>
              <a:ext uri="{FF2B5EF4-FFF2-40B4-BE49-F238E27FC236}">
                <a16:creationId xmlns:a16="http://schemas.microsoft.com/office/drawing/2014/main" id="{0FDC8252-9CAE-440D-BECC-48C42C133B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91752" y="3594766"/>
            <a:ext cx="2008832" cy="2054020"/>
          </a:xfrm>
          <a:prstGeom prst="ellipse">
            <a:avLst/>
          </a:prstGeom>
        </p:spPr>
      </p:pic>
      <p:pic>
        <p:nvPicPr>
          <p:cNvPr id="21" name="그림 20">
            <a:extLst>
              <a:ext uri="{FF2B5EF4-FFF2-40B4-BE49-F238E27FC236}">
                <a16:creationId xmlns:a16="http://schemas.microsoft.com/office/drawing/2014/main" id="{4093594F-7E64-457A-877C-DC2735A11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42254" y="3520021"/>
            <a:ext cx="2000324" cy="2000324"/>
          </a:xfrm>
          <a:prstGeom prst="ellipse">
            <a:avLst/>
          </a:prstGeom>
        </p:spPr>
      </p:pic>
    </p:spTree>
    <p:extLst>
      <p:ext uri="{BB962C8B-B14F-4D97-AF65-F5344CB8AC3E}">
        <p14:creationId xmlns:p14="http://schemas.microsoft.com/office/powerpoint/2010/main" val="2942739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작업일정</a:t>
            </a:r>
            <a:endParaRPr lang="en-US" sz="4405" dirty="0">
              <a:solidFill>
                <a:srgbClr val="474747"/>
              </a:solidFill>
              <a:ea typeface="Source Han Sans KR Bold"/>
            </a:endParaRPr>
          </a:p>
        </p:txBody>
      </p:sp>
      <p:grpSp>
        <p:nvGrpSpPr>
          <p:cNvPr id="7" name="Group 8">
            <a:extLst>
              <a:ext uri="{FF2B5EF4-FFF2-40B4-BE49-F238E27FC236}">
                <a16:creationId xmlns:a16="http://schemas.microsoft.com/office/drawing/2014/main" id="{45F05289-20DE-47C7-B9CC-298939D66023}"/>
              </a:ext>
            </a:extLst>
          </p:cNvPr>
          <p:cNvGrpSpPr/>
          <p:nvPr/>
        </p:nvGrpSpPr>
        <p:grpSpPr>
          <a:xfrm>
            <a:off x="1973723" y="2794371"/>
            <a:ext cx="1613003" cy="481433"/>
            <a:chOff x="0" y="0"/>
            <a:chExt cx="674441" cy="201301"/>
          </a:xfrm>
        </p:grpSpPr>
        <p:sp>
          <p:nvSpPr>
            <p:cNvPr id="8" name="Freeform 9">
              <a:extLst>
                <a:ext uri="{FF2B5EF4-FFF2-40B4-BE49-F238E27FC236}">
                  <a16:creationId xmlns:a16="http://schemas.microsoft.com/office/drawing/2014/main" id="{130EF7E0-D4E9-46C6-A1F2-D2EE8CCBC81A}"/>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9" name="TextBox 10">
              <a:extLst>
                <a:ext uri="{FF2B5EF4-FFF2-40B4-BE49-F238E27FC236}">
                  <a16:creationId xmlns:a16="http://schemas.microsoft.com/office/drawing/2014/main" id="{4584A8B8-B5A7-4AF1-9AA8-CC9CC5405BEC}"/>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10" name="Group 11">
            <a:extLst>
              <a:ext uri="{FF2B5EF4-FFF2-40B4-BE49-F238E27FC236}">
                <a16:creationId xmlns:a16="http://schemas.microsoft.com/office/drawing/2014/main" id="{2D964BAE-54AE-4641-B04E-BFD7D5CBC503}"/>
              </a:ext>
            </a:extLst>
          </p:cNvPr>
          <p:cNvGrpSpPr/>
          <p:nvPr/>
        </p:nvGrpSpPr>
        <p:grpSpPr>
          <a:xfrm>
            <a:off x="4867120" y="2794371"/>
            <a:ext cx="1613003" cy="481433"/>
            <a:chOff x="0" y="0"/>
            <a:chExt cx="674441" cy="201301"/>
          </a:xfrm>
        </p:grpSpPr>
        <p:sp>
          <p:nvSpPr>
            <p:cNvPr id="11" name="Freeform 12">
              <a:extLst>
                <a:ext uri="{FF2B5EF4-FFF2-40B4-BE49-F238E27FC236}">
                  <a16:creationId xmlns:a16="http://schemas.microsoft.com/office/drawing/2014/main" id="{77AC0C27-8179-41F5-A447-D58A69095EDB}"/>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12" name="TextBox 13">
              <a:extLst>
                <a:ext uri="{FF2B5EF4-FFF2-40B4-BE49-F238E27FC236}">
                  <a16:creationId xmlns:a16="http://schemas.microsoft.com/office/drawing/2014/main" id="{C453E7B1-2172-4C2E-8B9E-97523F1CF953}"/>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17" name="Group 14">
            <a:extLst>
              <a:ext uri="{FF2B5EF4-FFF2-40B4-BE49-F238E27FC236}">
                <a16:creationId xmlns:a16="http://schemas.microsoft.com/office/drawing/2014/main" id="{060CA986-AC6E-4910-A810-BE0538FC7AA3}"/>
              </a:ext>
            </a:extLst>
          </p:cNvPr>
          <p:cNvGrpSpPr/>
          <p:nvPr/>
        </p:nvGrpSpPr>
        <p:grpSpPr>
          <a:xfrm>
            <a:off x="7760517" y="2813421"/>
            <a:ext cx="1613003" cy="481433"/>
            <a:chOff x="0" y="0"/>
            <a:chExt cx="674441" cy="201301"/>
          </a:xfrm>
        </p:grpSpPr>
        <p:sp>
          <p:nvSpPr>
            <p:cNvPr id="18" name="Freeform 15">
              <a:extLst>
                <a:ext uri="{FF2B5EF4-FFF2-40B4-BE49-F238E27FC236}">
                  <a16:creationId xmlns:a16="http://schemas.microsoft.com/office/drawing/2014/main" id="{A1DDDBDD-27CE-4DA9-87E8-B2757EBA635F}"/>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19" name="TextBox 16">
              <a:extLst>
                <a:ext uri="{FF2B5EF4-FFF2-40B4-BE49-F238E27FC236}">
                  <a16:creationId xmlns:a16="http://schemas.microsoft.com/office/drawing/2014/main" id="{2290EF91-75A6-4C16-841D-EC48EF50AD8D}"/>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20" name="Group 17">
            <a:extLst>
              <a:ext uri="{FF2B5EF4-FFF2-40B4-BE49-F238E27FC236}">
                <a16:creationId xmlns:a16="http://schemas.microsoft.com/office/drawing/2014/main" id="{00762AAC-EFFB-4C98-8B04-88E384710FBB}"/>
              </a:ext>
            </a:extLst>
          </p:cNvPr>
          <p:cNvGrpSpPr/>
          <p:nvPr/>
        </p:nvGrpSpPr>
        <p:grpSpPr>
          <a:xfrm>
            <a:off x="10653914" y="2813421"/>
            <a:ext cx="1613003" cy="481433"/>
            <a:chOff x="0" y="0"/>
            <a:chExt cx="674441" cy="201301"/>
          </a:xfrm>
        </p:grpSpPr>
        <p:sp>
          <p:nvSpPr>
            <p:cNvPr id="21" name="Freeform 18">
              <a:extLst>
                <a:ext uri="{FF2B5EF4-FFF2-40B4-BE49-F238E27FC236}">
                  <a16:creationId xmlns:a16="http://schemas.microsoft.com/office/drawing/2014/main" id="{697459CE-7CD5-4BA8-8067-85C67DDA1E28}"/>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23" name="TextBox 19">
              <a:extLst>
                <a:ext uri="{FF2B5EF4-FFF2-40B4-BE49-F238E27FC236}">
                  <a16:creationId xmlns:a16="http://schemas.microsoft.com/office/drawing/2014/main" id="{7672C7D8-F4AC-474D-9EF7-D8A7A4635E6A}"/>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24" name="Group 20">
            <a:extLst>
              <a:ext uri="{FF2B5EF4-FFF2-40B4-BE49-F238E27FC236}">
                <a16:creationId xmlns:a16="http://schemas.microsoft.com/office/drawing/2014/main" id="{E6B91C98-D078-4F66-BCE5-05CEED19BE55}"/>
              </a:ext>
            </a:extLst>
          </p:cNvPr>
          <p:cNvGrpSpPr/>
          <p:nvPr/>
        </p:nvGrpSpPr>
        <p:grpSpPr>
          <a:xfrm>
            <a:off x="13547311" y="2884227"/>
            <a:ext cx="1613003" cy="481433"/>
            <a:chOff x="0" y="0"/>
            <a:chExt cx="674441" cy="201301"/>
          </a:xfrm>
        </p:grpSpPr>
        <p:sp>
          <p:nvSpPr>
            <p:cNvPr id="25" name="Freeform 21">
              <a:extLst>
                <a:ext uri="{FF2B5EF4-FFF2-40B4-BE49-F238E27FC236}">
                  <a16:creationId xmlns:a16="http://schemas.microsoft.com/office/drawing/2014/main" id="{D187F2FE-FC5D-475E-AD4E-61A9AE20EE3F}"/>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26" name="TextBox 22">
              <a:extLst>
                <a:ext uri="{FF2B5EF4-FFF2-40B4-BE49-F238E27FC236}">
                  <a16:creationId xmlns:a16="http://schemas.microsoft.com/office/drawing/2014/main" id="{1440EFEC-EA1E-4BCB-9136-D9D45BCE590B}"/>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sp>
        <p:nvSpPr>
          <p:cNvPr id="27" name="AutoShape 26">
            <a:extLst>
              <a:ext uri="{FF2B5EF4-FFF2-40B4-BE49-F238E27FC236}">
                <a16:creationId xmlns:a16="http://schemas.microsoft.com/office/drawing/2014/main" id="{3A046DC3-7563-4ACC-902B-0248B22FD3EC}"/>
              </a:ext>
            </a:extLst>
          </p:cNvPr>
          <p:cNvSpPr/>
          <p:nvPr/>
        </p:nvSpPr>
        <p:spPr>
          <a:xfrm>
            <a:off x="3845740" y="3974709"/>
            <a:ext cx="11314573" cy="33854"/>
          </a:xfrm>
          <a:prstGeom prst="rect">
            <a:avLst/>
          </a:prstGeom>
          <a:solidFill>
            <a:srgbClr val="13538A">
              <a:alpha val="80000"/>
            </a:srgbClr>
          </a:solidFill>
        </p:spPr>
      </p:sp>
      <p:sp>
        <p:nvSpPr>
          <p:cNvPr id="28" name="AutoShape 27">
            <a:extLst>
              <a:ext uri="{FF2B5EF4-FFF2-40B4-BE49-F238E27FC236}">
                <a16:creationId xmlns:a16="http://schemas.microsoft.com/office/drawing/2014/main" id="{7748C0EE-9FB8-4BBC-B28C-EBC5D94992E2}"/>
              </a:ext>
            </a:extLst>
          </p:cNvPr>
          <p:cNvSpPr/>
          <p:nvPr/>
        </p:nvSpPr>
        <p:spPr>
          <a:xfrm>
            <a:off x="3845740" y="5086420"/>
            <a:ext cx="11314573" cy="33854"/>
          </a:xfrm>
          <a:prstGeom prst="rect">
            <a:avLst/>
          </a:prstGeom>
          <a:solidFill>
            <a:srgbClr val="2C92D5">
              <a:alpha val="80000"/>
            </a:srgbClr>
          </a:solidFill>
        </p:spPr>
      </p:sp>
      <p:sp>
        <p:nvSpPr>
          <p:cNvPr id="29" name="AutoShape 28">
            <a:extLst>
              <a:ext uri="{FF2B5EF4-FFF2-40B4-BE49-F238E27FC236}">
                <a16:creationId xmlns:a16="http://schemas.microsoft.com/office/drawing/2014/main" id="{A7ACDBDC-17F3-4837-9F70-72EC6A417FB9}"/>
              </a:ext>
            </a:extLst>
          </p:cNvPr>
          <p:cNvSpPr/>
          <p:nvPr/>
        </p:nvSpPr>
        <p:spPr>
          <a:xfrm>
            <a:off x="3845740" y="6198878"/>
            <a:ext cx="11314573" cy="33854"/>
          </a:xfrm>
          <a:prstGeom prst="rect">
            <a:avLst/>
          </a:prstGeom>
          <a:solidFill>
            <a:srgbClr val="37C9EF">
              <a:alpha val="80000"/>
            </a:srgbClr>
          </a:solidFill>
        </p:spPr>
      </p:sp>
      <p:sp>
        <p:nvSpPr>
          <p:cNvPr id="30" name="AutoShape 29">
            <a:extLst>
              <a:ext uri="{FF2B5EF4-FFF2-40B4-BE49-F238E27FC236}">
                <a16:creationId xmlns:a16="http://schemas.microsoft.com/office/drawing/2014/main" id="{4B5D3A5A-D57D-41C6-91D4-0AFD4B44AB2E}"/>
              </a:ext>
            </a:extLst>
          </p:cNvPr>
          <p:cNvSpPr/>
          <p:nvPr/>
        </p:nvSpPr>
        <p:spPr>
          <a:xfrm>
            <a:off x="3845740" y="7293230"/>
            <a:ext cx="11314573" cy="33854"/>
          </a:xfrm>
          <a:prstGeom prst="rect">
            <a:avLst/>
          </a:prstGeom>
          <a:solidFill>
            <a:srgbClr val="3EDAD8">
              <a:alpha val="80000"/>
            </a:srgbClr>
          </a:solidFill>
        </p:spPr>
      </p:sp>
      <p:sp>
        <p:nvSpPr>
          <p:cNvPr id="31" name="AutoShape 30">
            <a:extLst>
              <a:ext uri="{FF2B5EF4-FFF2-40B4-BE49-F238E27FC236}">
                <a16:creationId xmlns:a16="http://schemas.microsoft.com/office/drawing/2014/main" id="{D2842F0C-C5E1-400C-9C22-C479616F0945}"/>
              </a:ext>
            </a:extLst>
          </p:cNvPr>
          <p:cNvSpPr/>
          <p:nvPr/>
        </p:nvSpPr>
        <p:spPr>
          <a:xfrm>
            <a:off x="3845740" y="8380079"/>
            <a:ext cx="11314573" cy="33854"/>
          </a:xfrm>
          <a:prstGeom prst="rect">
            <a:avLst/>
          </a:prstGeom>
          <a:solidFill>
            <a:srgbClr val="86EAE9">
              <a:alpha val="80000"/>
            </a:srgbClr>
          </a:solidFill>
        </p:spPr>
      </p:sp>
      <p:grpSp>
        <p:nvGrpSpPr>
          <p:cNvPr id="32" name="Group 31">
            <a:extLst>
              <a:ext uri="{FF2B5EF4-FFF2-40B4-BE49-F238E27FC236}">
                <a16:creationId xmlns:a16="http://schemas.microsoft.com/office/drawing/2014/main" id="{D23BE93F-E4A2-42BF-9DEF-37B308C1C7CD}"/>
              </a:ext>
            </a:extLst>
          </p:cNvPr>
          <p:cNvGrpSpPr/>
          <p:nvPr/>
        </p:nvGrpSpPr>
        <p:grpSpPr>
          <a:xfrm>
            <a:off x="4081618" y="3811411"/>
            <a:ext cx="2801304" cy="360450"/>
            <a:chOff x="0" y="0"/>
            <a:chExt cx="3158414" cy="406400"/>
          </a:xfrm>
        </p:grpSpPr>
        <p:sp>
          <p:nvSpPr>
            <p:cNvPr id="33" name="Freeform 32">
              <a:extLst>
                <a:ext uri="{FF2B5EF4-FFF2-40B4-BE49-F238E27FC236}">
                  <a16:creationId xmlns:a16="http://schemas.microsoft.com/office/drawing/2014/main" id="{FA6D9003-1F3E-4A50-97EA-18C1EB58DC1F}"/>
                </a:ext>
              </a:extLst>
            </p:cNvPr>
            <p:cNvSpPr/>
            <p:nvPr/>
          </p:nvSpPr>
          <p:spPr>
            <a:xfrm>
              <a:off x="17780" y="22860"/>
              <a:ext cx="3133014" cy="360680"/>
            </a:xfrm>
            <a:custGeom>
              <a:avLst/>
              <a:gdLst/>
              <a:ahLst/>
              <a:cxnLst/>
              <a:rect l="l" t="t" r="r" b="b"/>
              <a:pathLst>
                <a:path w="3133014" h="360680">
                  <a:moveTo>
                    <a:pt x="3133014" y="180340"/>
                  </a:moveTo>
                  <a:cubicBezTo>
                    <a:pt x="3133014" y="81280"/>
                    <a:pt x="3053004" y="0"/>
                    <a:pt x="2952674" y="0"/>
                  </a:cubicBezTo>
                  <a:lnTo>
                    <a:pt x="172720" y="0"/>
                  </a:lnTo>
                  <a:lnTo>
                    <a:pt x="172720" y="1270"/>
                  </a:lnTo>
                  <a:cubicBezTo>
                    <a:pt x="76200" y="5080"/>
                    <a:pt x="0" y="83820"/>
                    <a:pt x="0" y="180340"/>
                  </a:cubicBezTo>
                  <a:cubicBezTo>
                    <a:pt x="0" y="276860"/>
                    <a:pt x="77470" y="355600"/>
                    <a:pt x="172720" y="359410"/>
                  </a:cubicBezTo>
                  <a:lnTo>
                    <a:pt x="172720" y="360680"/>
                  </a:lnTo>
                  <a:lnTo>
                    <a:pt x="2952674" y="360680"/>
                  </a:lnTo>
                  <a:cubicBezTo>
                    <a:pt x="3051734" y="360680"/>
                    <a:pt x="3133014" y="279400"/>
                    <a:pt x="3133014" y="180340"/>
                  </a:cubicBezTo>
                  <a:close/>
                </a:path>
              </a:pathLst>
            </a:custGeom>
            <a:solidFill>
              <a:srgbClr val="13538A"/>
            </a:solidFill>
          </p:spPr>
        </p:sp>
      </p:grpSp>
      <p:grpSp>
        <p:nvGrpSpPr>
          <p:cNvPr id="34" name="Group 33">
            <a:extLst>
              <a:ext uri="{FF2B5EF4-FFF2-40B4-BE49-F238E27FC236}">
                <a16:creationId xmlns:a16="http://schemas.microsoft.com/office/drawing/2014/main" id="{581ACAA8-D771-4BB4-9390-026899326F46}"/>
              </a:ext>
            </a:extLst>
          </p:cNvPr>
          <p:cNvGrpSpPr/>
          <p:nvPr/>
        </p:nvGrpSpPr>
        <p:grpSpPr>
          <a:xfrm>
            <a:off x="5752589" y="4923122"/>
            <a:ext cx="2765657" cy="360450"/>
            <a:chOff x="0" y="0"/>
            <a:chExt cx="3118222" cy="406400"/>
          </a:xfrm>
        </p:grpSpPr>
        <p:sp>
          <p:nvSpPr>
            <p:cNvPr id="35" name="Freeform 34">
              <a:extLst>
                <a:ext uri="{FF2B5EF4-FFF2-40B4-BE49-F238E27FC236}">
                  <a16:creationId xmlns:a16="http://schemas.microsoft.com/office/drawing/2014/main" id="{8199C080-7719-4DA4-8873-CF104AD8991A}"/>
                </a:ext>
              </a:extLst>
            </p:cNvPr>
            <p:cNvSpPr/>
            <p:nvPr/>
          </p:nvSpPr>
          <p:spPr>
            <a:xfrm>
              <a:off x="17780" y="22860"/>
              <a:ext cx="3092822" cy="360680"/>
            </a:xfrm>
            <a:custGeom>
              <a:avLst/>
              <a:gdLst/>
              <a:ahLst/>
              <a:cxnLst/>
              <a:rect l="l" t="t" r="r" b="b"/>
              <a:pathLst>
                <a:path w="3092822" h="360680">
                  <a:moveTo>
                    <a:pt x="3092822" y="180340"/>
                  </a:moveTo>
                  <a:cubicBezTo>
                    <a:pt x="3092822" y="81280"/>
                    <a:pt x="3012812" y="0"/>
                    <a:pt x="2912482" y="0"/>
                  </a:cubicBezTo>
                  <a:lnTo>
                    <a:pt x="172720" y="0"/>
                  </a:lnTo>
                  <a:lnTo>
                    <a:pt x="172720" y="1270"/>
                  </a:lnTo>
                  <a:cubicBezTo>
                    <a:pt x="76200" y="5080"/>
                    <a:pt x="0" y="83820"/>
                    <a:pt x="0" y="180340"/>
                  </a:cubicBezTo>
                  <a:cubicBezTo>
                    <a:pt x="0" y="276860"/>
                    <a:pt x="77470" y="355600"/>
                    <a:pt x="172720" y="359410"/>
                  </a:cubicBezTo>
                  <a:lnTo>
                    <a:pt x="172720" y="360680"/>
                  </a:lnTo>
                  <a:lnTo>
                    <a:pt x="2912482" y="360680"/>
                  </a:lnTo>
                  <a:cubicBezTo>
                    <a:pt x="3011541" y="360680"/>
                    <a:pt x="3092822" y="279400"/>
                    <a:pt x="3092822" y="180340"/>
                  </a:cubicBezTo>
                  <a:close/>
                </a:path>
              </a:pathLst>
            </a:custGeom>
            <a:solidFill>
              <a:srgbClr val="2C92D5"/>
            </a:solidFill>
          </p:spPr>
        </p:sp>
      </p:grpSp>
      <p:grpSp>
        <p:nvGrpSpPr>
          <p:cNvPr id="36" name="Group 35">
            <a:extLst>
              <a:ext uri="{FF2B5EF4-FFF2-40B4-BE49-F238E27FC236}">
                <a16:creationId xmlns:a16="http://schemas.microsoft.com/office/drawing/2014/main" id="{67AD1978-2172-4094-B6DD-5264A8970A49}"/>
              </a:ext>
            </a:extLst>
          </p:cNvPr>
          <p:cNvGrpSpPr/>
          <p:nvPr/>
        </p:nvGrpSpPr>
        <p:grpSpPr>
          <a:xfrm>
            <a:off x="6734380" y="6035580"/>
            <a:ext cx="2897528" cy="360450"/>
            <a:chOff x="0" y="0"/>
            <a:chExt cx="3266904" cy="406400"/>
          </a:xfrm>
        </p:grpSpPr>
        <p:sp>
          <p:nvSpPr>
            <p:cNvPr id="37" name="Freeform 36">
              <a:extLst>
                <a:ext uri="{FF2B5EF4-FFF2-40B4-BE49-F238E27FC236}">
                  <a16:creationId xmlns:a16="http://schemas.microsoft.com/office/drawing/2014/main" id="{95B0C5EA-0B0B-4373-86B0-0546CE9B2A5F}"/>
                </a:ext>
              </a:extLst>
            </p:cNvPr>
            <p:cNvSpPr/>
            <p:nvPr/>
          </p:nvSpPr>
          <p:spPr>
            <a:xfrm>
              <a:off x="17780" y="22860"/>
              <a:ext cx="3241504" cy="360680"/>
            </a:xfrm>
            <a:custGeom>
              <a:avLst/>
              <a:gdLst/>
              <a:ahLst/>
              <a:cxnLst/>
              <a:rect l="l" t="t" r="r" b="b"/>
              <a:pathLst>
                <a:path w="3241504" h="360680">
                  <a:moveTo>
                    <a:pt x="3241504" y="180340"/>
                  </a:moveTo>
                  <a:cubicBezTo>
                    <a:pt x="3241504" y="81280"/>
                    <a:pt x="3161494" y="0"/>
                    <a:pt x="3061164" y="0"/>
                  </a:cubicBezTo>
                  <a:lnTo>
                    <a:pt x="172720" y="0"/>
                  </a:lnTo>
                  <a:lnTo>
                    <a:pt x="172720" y="1270"/>
                  </a:lnTo>
                  <a:cubicBezTo>
                    <a:pt x="76200" y="5080"/>
                    <a:pt x="0" y="83820"/>
                    <a:pt x="0" y="180340"/>
                  </a:cubicBezTo>
                  <a:cubicBezTo>
                    <a:pt x="0" y="276860"/>
                    <a:pt x="77470" y="355600"/>
                    <a:pt x="172720" y="359410"/>
                  </a:cubicBezTo>
                  <a:lnTo>
                    <a:pt x="172720" y="360680"/>
                  </a:lnTo>
                  <a:lnTo>
                    <a:pt x="3061164" y="360680"/>
                  </a:lnTo>
                  <a:cubicBezTo>
                    <a:pt x="3160224" y="360680"/>
                    <a:pt x="3241504" y="279400"/>
                    <a:pt x="3241504" y="180340"/>
                  </a:cubicBezTo>
                  <a:close/>
                </a:path>
              </a:pathLst>
            </a:custGeom>
            <a:solidFill>
              <a:srgbClr val="37C9EF"/>
            </a:solidFill>
          </p:spPr>
        </p:sp>
      </p:grpSp>
      <p:grpSp>
        <p:nvGrpSpPr>
          <p:cNvPr id="38" name="Group 37">
            <a:extLst>
              <a:ext uri="{FF2B5EF4-FFF2-40B4-BE49-F238E27FC236}">
                <a16:creationId xmlns:a16="http://schemas.microsoft.com/office/drawing/2014/main" id="{24E6C9ED-3FE6-4452-8F7A-603C9F5FA310}"/>
              </a:ext>
            </a:extLst>
          </p:cNvPr>
          <p:cNvGrpSpPr/>
          <p:nvPr/>
        </p:nvGrpSpPr>
        <p:grpSpPr>
          <a:xfrm>
            <a:off x="10947347" y="8216781"/>
            <a:ext cx="4125981" cy="360450"/>
            <a:chOff x="0" y="0"/>
            <a:chExt cx="4651960" cy="406400"/>
          </a:xfrm>
        </p:grpSpPr>
        <p:sp>
          <p:nvSpPr>
            <p:cNvPr id="39" name="Freeform 38">
              <a:extLst>
                <a:ext uri="{FF2B5EF4-FFF2-40B4-BE49-F238E27FC236}">
                  <a16:creationId xmlns:a16="http://schemas.microsoft.com/office/drawing/2014/main" id="{B68C798D-238D-40B1-AE05-77D9752A3344}"/>
                </a:ext>
              </a:extLst>
            </p:cNvPr>
            <p:cNvSpPr/>
            <p:nvPr/>
          </p:nvSpPr>
          <p:spPr>
            <a:xfrm>
              <a:off x="17780" y="22860"/>
              <a:ext cx="4626560" cy="360680"/>
            </a:xfrm>
            <a:custGeom>
              <a:avLst/>
              <a:gdLst/>
              <a:ahLst/>
              <a:cxnLst/>
              <a:rect l="l" t="t" r="r" b="b"/>
              <a:pathLst>
                <a:path w="4626560" h="360680">
                  <a:moveTo>
                    <a:pt x="4626560" y="180340"/>
                  </a:moveTo>
                  <a:cubicBezTo>
                    <a:pt x="4626560" y="81280"/>
                    <a:pt x="4546550" y="0"/>
                    <a:pt x="4446220" y="0"/>
                  </a:cubicBezTo>
                  <a:lnTo>
                    <a:pt x="172720" y="0"/>
                  </a:lnTo>
                  <a:lnTo>
                    <a:pt x="172720" y="1270"/>
                  </a:lnTo>
                  <a:cubicBezTo>
                    <a:pt x="76200" y="5080"/>
                    <a:pt x="0" y="83820"/>
                    <a:pt x="0" y="180340"/>
                  </a:cubicBezTo>
                  <a:cubicBezTo>
                    <a:pt x="0" y="276860"/>
                    <a:pt x="77470" y="355600"/>
                    <a:pt x="172720" y="359410"/>
                  </a:cubicBezTo>
                  <a:lnTo>
                    <a:pt x="172720" y="360680"/>
                  </a:lnTo>
                  <a:lnTo>
                    <a:pt x="4446220" y="360680"/>
                  </a:lnTo>
                  <a:cubicBezTo>
                    <a:pt x="4545280" y="360680"/>
                    <a:pt x="4626560" y="279400"/>
                    <a:pt x="4626560" y="180340"/>
                  </a:cubicBezTo>
                  <a:close/>
                </a:path>
              </a:pathLst>
            </a:custGeom>
            <a:solidFill>
              <a:srgbClr val="86EAE9"/>
            </a:solidFill>
          </p:spPr>
        </p:sp>
      </p:grpSp>
      <p:grpSp>
        <p:nvGrpSpPr>
          <p:cNvPr id="40" name="Group 39">
            <a:extLst>
              <a:ext uri="{FF2B5EF4-FFF2-40B4-BE49-F238E27FC236}">
                <a16:creationId xmlns:a16="http://schemas.microsoft.com/office/drawing/2014/main" id="{07A97E53-9C6F-4AA7-B364-9880E612C927}"/>
              </a:ext>
            </a:extLst>
          </p:cNvPr>
          <p:cNvGrpSpPr/>
          <p:nvPr/>
        </p:nvGrpSpPr>
        <p:grpSpPr>
          <a:xfrm>
            <a:off x="5862404" y="7129931"/>
            <a:ext cx="6639143" cy="360450"/>
            <a:chOff x="0" y="0"/>
            <a:chExt cx="7485498" cy="406400"/>
          </a:xfrm>
        </p:grpSpPr>
        <p:sp>
          <p:nvSpPr>
            <p:cNvPr id="41" name="Freeform 40">
              <a:extLst>
                <a:ext uri="{FF2B5EF4-FFF2-40B4-BE49-F238E27FC236}">
                  <a16:creationId xmlns:a16="http://schemas.microsoft.com/office/drawing/2014/main" id="{2B1FA4F4-BCA4-4165-A8ED-0827558E76DE}"/>
                </a:ext>
              </a:extLst>
            </p:cNvPr>
            <p:cNvSpPr/>
            <p:nvPr/>
          </p:nvSpPr>
          <p:spPr>
            <a:xfrm>
              <a:off x="17780" y="22860"/>
              <a:ext cx="7460098" cy="360680"/>
            </a:xfrm>
            <a:custGeom>
              <a:avLst/>
              <a:gdLst/>
              <a:ahLst/>
              <a:cxnLst/>
              <a:rect l="l" t="t" r="r" b="b"/>
              <a:pathLst>
                <a:path w="7460098" h="360680">
                  <a:moveTo>
                    <a:pt x="7460098" y="180340"/>
                  </a:moveTo>
                  <a:cubicBezTo>
                    <a:pt x="7460098" y="81280"/>
                    <a:pt x="7380089" y="0"/>
                    <a:pt x="7279758" y="0"/>
                  </a:cubicBezTo>
                  <a:lnTo>
                    <a:pt x="172720" y="0"/>
                  </a:lnTo>
                  <a:lnTo>
                    <a:pt x="172720" y="1270"/>
                  </a:lnTo>
                  <a:cubicBezTo>
                    <a:pt x="76200" y="5080"/>
                    <a:pt x="0" y="83820"/>
                    <a:pt x="0" y="180340"/>
                  </a:cubicBezTo>
                  <a:cubicBezTo>
                    <a:pt x="0" y="276860"/>
                    <a:pt x="77470" y="355600"/>
                    <a:pt x="172720" y="359410"/>
                  </a:cubicBezTo>
                  <a:lnTo>
                    <a:pt x="172720" y="360680"/>
                  </a:lnTo>
                  <a:lnTo>
                    <a:pt x="7279758" y="360680"/>
                  </a:lnTo>
                  <a:cubicBezTo>
                    <a:pt x="7378818" y="360680"/>
                    <a:pt x="7460098" y="279400"/>
                    <a:pt x="7460098" y="180340"/>
                  </a:cubicBezTo>
                  <a:close/>
                </a:path>
              </a:pathLst>
            </a:custGeom>
            <a:solidFill>
              <a:srgbClr val="3EDAD8"/>
            </a:solidFill>
          </p:spPr>
        </p:sp>
      </p:grpSp>
      <p:grpSp>
        <p:nvGrpSpPr>
          <p:cNvPr id="42" name="Group 44">
            <a:extLst>
              <a:ext uri="{FF2B5EF4-FFF2-40B4-BE49-F238E27FC236}">
                <a16:creationId xmlns:a16="http://schemas.microsoft.com/office/drawing/2014/main" id="{BDF05944-F911-4269-AE55-5F1BCD9F4DB3}"/>
              </a:ext>
            </a:extLst>
          </p:cNvPr>
          <p:cNvGrpSpPr/>
          <p:nvPr/>
        </p:nvGrpSpPr>
        <p:grpSpPr>
          <a:xfrm>
            <a:off x="1914165" y="3455316"/>
            <a:ext cx="1613003" cy="5593319"/>
            <a:chOff x="0" y="0"/>
            <a:chExt cx="674441" cy="2338722"/>
          </a:xfrm>
        </p:grpSpPr>
        <p:sp>
          <p:nvSpPr>
            <p:cNvPr id="43" name="Freeform 45">
              <a:extLst>
                <a:ext uri="{FF2B5EF4-FFF2-40B4-BE49-F238E27FC236}">
                  <a16:creationId xmlns:a16="http://schemas.microsoft.com/office/drawing/2014/main" id="{18CA94E6-B4F9-4798-A014-A0D5B4BEE2C1}"/>
                </a:ext>
              </a:extLst>
            </p:cNvPr>
            <p:cNvSpPr/>
            <p:nvPr/>
          </p:nvSpPr>
          <p:spPr>
            <a:xfrm>
              <a:off x="0" y="0"/>
              <a:ext cx="674441" cy="2338723"/>
            </a:xfrm>
            <a:custGeom>
              <a:avLst/>
              <a:gdLst/>
              <a:ahLst/>
              <a:cxnLst/>
              <a:rect l="l" t="t" r="r" b="b"/>
              <a:pathLst>
                <a:path w="674441" h="2338723">
                  <a:moveTo>
                    <a:pt x="105593" y="0"/>
                  </a:moveTo>
                  <a:lnTo>
                    <a:pt x="568848" y="0"/>
                  </a:lnTo>
                  <a:cubicBezTo>
                    <a:pt x="596853" y="0"/>
                    <a:pt x="623711" y="11125"/>
                    <a:pt x="643514" y="30928"/>
                  </a:cubicBezTo>
                  <a:cubicBezTo>
                    <a:pt x="663316" y="50730"/>
                    <a:pt x="674441" y="77588"/>
                    <a:pt x="674441" y="105593"/>
                  </a:cubicBezTo>
                  <a:lnTo>
                    <a:pt x="674441" y="2233129"/>
                  </a:lnTo>
                  <a:cubicBezTo>
                    <a:pt x="674441" y="2261134"/>
                    <a:pt x="663316" y="2287993"/>
                    <a:pt x="643514" y="2307795"/>
                  </a:cubicBezTo>
                  <a:cubicBezTo>
                    <a:pt x="623711" y="2327598"/>
                    <a:pt x="596853" y="2338723"/>
                    <a:pt x="568848" y="2338723"/>
                  </a:cubicBezTo>
                  <a:lnTo>
                    <a:pt x="105593" y="2338723"/>
                  </a:lnTo>
                  <a:cubicBezTo>
                    <a:pt x="47276" y="2338723"/>
                    <a:pt x="0" y="2291447"/>
                    <a:pt x="0" y="2233129"/>
                  </a:cubicBezTo>
                  <a:lnTo>
                    <a:pt x="0" y="105593"/>
                  </a:lnTo>
                  <a:cubicBezTo>
                    <a:pt x="0" y="77588"/>
                    <a:pt x="11125" y="50730"/>
                    <a:pt x="30928" y="30928"/>
                  </a:cubicBezTo>
                  <a:cubicBezTo>
                    <a:pt x="50730" y="11125"/>
                    <a:pt x="77588" y="0"/>
                    <a:pt x="105593" y="0"/>
                  </a:cubicBezTo>
                  <a:close/>
                </a:path>
              </a:pathLst>
            </a:custGeom>
            <a:solidFill>
              <a:srgbClr val="E9F6FF"/>
            </a:solidFill>
          </p:spPr>
        </p:sp>
        <p:sp>
          <p:nvSpPr>
            <p:cNvPr id="44" name="TextBox 46">
              <a:extLst>
                <a:ext uri="{FF2B5EF4-FFF2-40B4-BE49-F238E27FC236}">
                  <a16:creationId xmlns:a16="http://schemas.microsoft.com/office/drawing/2014/main" id="{5748B0BC-8E26-4FFC-8E98-420AB4A670B1}"/>
                </a:ext>
              </a:extLst>
            </p:cNvPr>
            <p:cNvSpPr txBox="1"/>
            <p:nvPr/>
          </p:nvSpPr>
          <p:spPr>
            <a:xfrm>
              <a:off x="0" y="-47625"/>
              <a:ext cx="674441" cy="2386347"/>
            </a:xfrm>
            <a:prstGeom prst="rect">
              <a:avLst/>
            </a:prstGeom>
          </p:spPr>
          <p:txBody>
            <a:bodyPr lIns="254000" tIns="254000" rIns="254000" bIns="254000" rtlCol="0" anchor="ctr"/>
            <a:lstStyle/>
            <a:p>
              <a:pPr algn="ctr">
                <a:lnSpc>
                  <a:spcPts val="2100"/>
                </a:lnSpc>
              </a:pPr>
              <a:endParaRPr dirty="0"/>
            </a:p>
          </p:txBody>
        </p:sp>
      </p:grpSp>
      <p:sp>
        <p:nvSpPr>
          <p:cNvPr id="45" name="TextBox 47">
            <a:extLst>
              <a:ext uri="{FF2B5EF4-FFF2-40B4-BE49-F238E27FC236}">
                <a16:creationId xmlns:a16="http://schemas.microsoft.com/office/drawing/2014/main" id="{E119FB5A-A802-47C6-A024-44C4BE2F51BE}"/>
              </a:ext>
            </a:extLst>
          </p:cNvPr>
          <p:cNvSpPr txBox="1"/>
          <p:nvPr/>
        </p:nvSpPr>
        <p:spPr>
          <a:xfrm>
            <a:off x="1973723" y="3798750"/>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기획</a:t>
            </a:r>
          </a:p>
        </p:txBody>
      </p:sp>
      <p:sp>
        <p:nvSpPr>
          <p:cNvPr id="46" name="TextBox 48">
            <a:extLst>
              <a:ext uri="{FF2B5EF4-FFF2-40B4-BE49-F238E27FC236}">
                <a16:creationId xmlns:a16="http://schemas.microsoft.com/office/drawing/2014/main" id="{37D9F021-1285-4D43-BC3B-1744D384B2A2}"/>
              </a:ext>
            </a:extLst>
          </p:cNvPr>
          <p:cNvSpPr txBox="1"/>
          <p:nvPr/>
        </p:nvSpPr>
        <p:spPr>
          <a:xfrm>
            <a:off x="1973723" y="4910462"/>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팀구성</a:t>
            </a:r>
          </a:p>
        </p:txBody>
      </p:sp>
      <p:sp>
        <p:nvSpPr>
          <p:cNvPr id="47" name="TextBox 49">
            <a:extLst>
              <a:ext uri="{FF2B5EF4-FFF2-40B4-BE49-F238E27FC236}">
                <a16:creationId xmlns:a16="http://schemas.microsoft.com/office/drawing/2014/main" id="{77236F7A-6EB2-4DD3-A05C-DE89EC9F5DD7}"/>
              </a:ext>
            </a:extLst>
          </p:cNvPr>
          <p:cNvSpPr txBox="1"/>
          <p:nvPr/>
        </p:nvSpPr>
        <p:spPr>
          <a:xfrm>
            <a:off x="1973723" y="6022920"/>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개발</a:t>
            </a:r>
          </a:p>
        </p:txBody>
      </p:sp>
      <p:sp>
        <p:nvSpPr>
          <p:cNvPr id="48" name="TextBox 50">
            <a:extLst>
              <a:ext uri="{FF2B5EF4-FFF2-40B4-BE49-F238E27FC236}">
                <a16:creationId xmlns:a16="http://schemas.microsoft.com/office/drawing/2014/main" id="{267CBE53-3928-4762-A8BF-0813FF96BE28}"/>
              </a:ext>
            </a:extLst>
          </p:cNvPr>
          <p:cNvSpPr txBox="1"/>
          <p:nvPr/>
        </p:nvSpPr>
        <p:spPr>
          <a:xfrm>
            <a:off x="1973723" y="7117271"/>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확인</a:t>
            </a:r>
          </a:p>
        </p:txBody>
      </p:sp>
      <p:sp>
        <p:nvSpPr>
          <p:cNvPr id="49" name="TextBox 51">
            <a:extLst>
              <a:ext uri="{FF2B5EF4-FFF2-40B4-BE49-F238E27FC236}">
                <a16:creationId xmlns:a16="http://schemas.microsoft.com/office/drawing/2014/main" id="{5A3ACFED-C23B-497B-A602-DC8243A74E66}"/>
              </a:ext>
            </a:extLst>
          </p:cNvPr>
          <p:cNvSpPr txBox="1"/>
          <p:nvPr/>
        </p:nvSpPr>
        <p:spPr>
          <a:xfrm>
            <a:off x="1973723" y="8204121"/>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리뷰</a:t>
            </a:r>
          </a:p>
        </p:txBody>
      </p:sp>
      <p:sp>
        <p:nvSpPr>
          <p:cNvPr id="50" name="TextBox 52">
            <a:extLst>
              <a:ext uri="{FF2B5EF4-FFF2-40B4-BE49-F238E27FC236}">
                <a16:creationId xmlns:a16="http://schemas.microsoft.com/office/drawing/2014/main" id="{C619F1C5-F856-4422-A8AD-65EF2EEA09AA}"/>
              </a:ext>
            </a:extLst>
          </p:cNvPr>
          <p:cNvSpPr txBox="1"/>
          <p:nvPr/>
        </p:nvSpPr>
        <p:spPr>
          <a:xfrm>
            <a:off x="4467715"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9월</a:t>
            </a:r>
          </a:p>
        </p:txBody>
      </p:sp>
      <p:sp>
        <p:nvSpPr>
          <p:cNvPr id="51" name="TextBox 53">
            <a:extLst>
              <a:ext uri="{FF2B5EF4-FFF2-40B4-BE49-F238E27FC236}">
                <a16:creationId xmlns:a16="http://schemas.microsoft.com/office/drawing/2014/main" id="{286535D4-E131-4CF9-B1B7-7E1CD4FB6F96}"/>
              </a:ext>
            </a:extLst>
          </p:cNvPr>
          <p:cNvSpPr txBox="1"/>
          <p:nvPr/>
        </p:nvSpPr>
        <p:spPr>
          <a:xfrm>
            <a:off x="7404582"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10월</a:t>
            </a:r>
          </a:p>
        </p:txBody>
      </p:sp>
      <p:sp>
        <p:nvSpPr>
          <p:cNvPr id="52" name="TextBox 54">
            <a:extLst>
              <a:ext uri="{FF2B5EF4-FFF2-40B4-BE49-F238E27FC236}">
                <a16:creationId xmlns:a16="http://schemas.microsoft.com/office/drawing/2014/main" id="{3604BEF3-17C9-4CFE-8D15-B394F9983BEA}"/>
              </a:ext>
            </a:extLst>
          </p:cNvPr>
          <p:cNvSpPr txBox="1"/>
          <p:nvPr/>
        </p:nvSpPr>
        <p:spPr>
          <a:xfrm>
            <a:off x="10312320"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11월</a:t>
            </a:r>
          </a:p>
        </p:txBody>
      </p:sp>
      <p:sp>
        <p:nvSpPr>
          <p:cNvPr id="53" name="TextBox 55">
            <a:extLst>
              <a:ext uri="{FF2B5EF4-FFF2-40B4-BE49-F238E27FC236}">
                <a16:creationId xmlns:a16="http://schemas.microsoft.com/office/drawing/2014/main" id="{8CA29B98-FD9C-43AF-B5EA-47304296790C}"/>
              </a:ext>
            </a:extLst>
          </p:cNvPr>
          <p:cNvSpPr txBox="1"/>
          <p:nvPr/>
        </p:nvSpPr>
        <p:spPr>
          <a:xfrm>
            <a:off x="13171792" y="2926458"/>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12월</a:t>
            </a:r>
          </a:p>
        </p:txBody>
      </p:sp>
      <p:sp>
        <p:nvSpPr>
          <p:cNvPr id="54" name="TextBox 56">
            <a:extLst>
              <a:ext uri="{FF2B5EF4-FFF2-40B4-BE49-F238E27FC236}">
                <a16:creationId xmlns:a16="http://schemas.microsoft.com/office/drawing/2014/main" id="{D07B1E7B-5864-4489-B5E9-CE84F3468BC4}"/>
              </a:ext>
            </a:extLst>
          </p:cNvPr>
          <p:cNvSpPr txBox="1"/>
          <p:nvPr/>
        </p:nvSpPr>
        <p:spPr>
          <a:xfrm>
            <a:off x="2005168" y="2858847"/>
            <a:ext cx="1430997" cy="362007"/>
          </a:xfrm>
          <a:prstGeom prst="rect">
            <a:avLst/>
          </a:prstGeom>
        </p:spPr>
        <p:txBody>
          <a:bodyPr lIns="0" tIns="0" rIns="0" bIns="0" rtlCol="0" anchor="t">
            <a:spAutoFit/>
          </a:bodyPr>
          <a:lstStyle/>
          <a:p>
            <a:pPr algn="ctr">
              <a:lnSpc>
                <a:spcPts val="2919"/>
              </a:lnSpc>
            </a:pPr>
            <a:r>
              <a:rPr lang="en-US" sz="2245" spc="112" dirty="0">
                <a:solidFill>
                  <a:srgbClr val="191919"/>
                </a:solidFill>
                <a:ea typeface="Aileron Ultra-Bold"/>
              </a:rPr>
              <a:t>업무</a:t>
            </a:r>
          </a:p>
        </p:txBody>
      </p:sp>
      <p:sp>
        <p:nvSpPr>
          <p:cNvPr id="55" name="Freeform 41">
            <a:extLst>
              <a:ext uri="{FF2B5EF4-FFF2-40B4-BE49-F238E27FC236}">
                <a16:creationId xmlns:a16="http://schemas.microsoft.com/office/drawing/2014/main" id="{250B0138-7F1D-4F88-82FA-B457904132D5}"/>
              </a:ext>
            </a:extLst>
          </p:cNvPr>
          <p:cNvSpPr/>
          <p:nvPr/>
        </p:nvSpPr>
        <p:spPr>
          <a:xfrm>
            <a:off x="15597307" y="8380079"/>
            <a:ext cx="2690693" cy="1906921"/>
          </a:xfrm>
          <a:custGeom>
            <a:avLst/>
            <a:gdLst/>
            <a:ahLst/>
            <a:cxnLst/>
            <a:rect l="l" t="t" r="r" b="b"/>
            <a:pathLst>
              <a:path w="3323986" h="2213221">
                <a:moveTo>
                  <a:pt x="0" y="0"/>
                </a:moveTo>
                <a:lnTo>
                  <a:pt x="3323986" y="0"/>
                </a:lnTo>
                <a:lnTo>
                  <a:pt x="3323986" y="2213221"/>
                </a:lnTo>
                <a:lnTo>
                  <a:pt x="0" y="22132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TextBox 55">
            <a:extLst>
              <a:ext uri="{FF2B5EF4-FFF2-40B4-BE49-F238E27FC236}">
                <a16:creationId xmlns:a16="http://schemas.microsoft.com/office/drawing/2014/main" id="{D92030B7-F602-45A6-B9E9-61908D752EA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Work Progress Schedule</a:t>
            </a:r>
            <a:endParaRPr lang="ko-KR" altLang="en-US" sz="1600"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608894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7739932" y="490625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7893666" y="501376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04</a:t>
            </a:r>
          </a:p>
        </p:txBody>
      </p:sp>
      <p:sp>
        <p:nvSpPr>
          <p:cNvPr id="17" name="TextBox 33">
            <a:extLst>
              <a:ext uri="{FF2B5EF4-FFF2-40B4-BE49-F238E27FC236}">
                <a16:creationId xmlns:a16="http://schemas.microsoft.com/office/drawing/2014/main" id="{365274F8-636B-4898-8DD6-820E63F81224}"/>
              </a:ext>
            </a:extLst>
          </p:cNvPr>
          <p:cNvSpPr txBox="1"/>
          <p:nvPr/>
        </p:nvSpPr>
        <p:spPr>
          <a:xfrm>
            <a:off x="8610600" y="4997061"/>
            <a:ext cx="1739334"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주요 기능</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1067647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7D97CD8-7074-47EB-8E68-5AFB7487C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866900"/>
            <a:ext cx="4084443" cy="8168886"/>
          </a:xfrm>
          <a:prstGeom prst="rect">
            <a:avLst/>
          </a:prstGeom>
        </p:spPr>
      </p:pic>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With</a:t>
            </a:r>
            <a:r>
              <a:rPr lang="ko-KR" altLang="en-US" sz="2000" dirty="0">
                <a:solidFill>
                  <a:schemeClr val="bg1">
                    <a:lumMod val="50000"/>
                  </a:schemeClr>
                </a:solidFill>
                <a:latin typeface="Bahnschrift" panose="020B0502040204020203" pitchFamily="34" charset="0"/>
              </a:rPr>
              <a:t> </a:t>
            </a:r>
            <a:r>
              <a:rPr lang="en-US" altLang="ko-KR" sz="2000" dirty="0">
                <a:solidFill>
                  <a:schemeClr val="bg1">
                    <a:lumMod val="50000"/>
                  </a:schemeClr>
                </a:solidFill>
                <a:latin typeface="Bahnschrift" panose="020B0502040204020203" pitchFamily="34" charset="0"/>
              </a:rPr>
              <a:t>QR</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Login</a:t>
            </a:r>
          </a:p>
        </p:txBody>
      </p:sp>
      <p:pic>
        <p:nvPicPr>
          <p:cNvPr id="3" name="그림 2">
            <a:extLst>
              <a:ext uri="{FF2B5EF4-FFF2-40B4-BE49-F238E27FC236}">
                <a16:creationId xmlns:a16="http://schemas.microsoft.com/office/drawing/2014/main" id="{77FD0EEE-7CED-41F3-9B3C-4E9CC2440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21" y="5143500"/>
            <a:ext cx="6262915" cy="4423046"/>
          </a:xfrm>
          <a:prstGeom prst="rect">
            <a:avLst/>
          </a:prstGeom>
        </p:spPr>
      </p:pic>
      <p:pic>
        <p:nvPicPr>
          <p:cNvPr id="28" name="그림 27">
            <a:extLst>
              <a:ext uri="{FF2B5EF4-FFF2-40B4-BE49-F238E27FC236}">
                <a16:creationId xmlns:a16="http://schemas.microsoft.com/office/drawing/2014/main" id="{E80EACD3-92B0-43B5-B497-A4E4364AC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573" y="3009900"/>
            <a:ext cx="3361696" cy="5576888"/>
          </a:xfrm>
          <a:prstGeom prst="rect">
            <a:avLst/>
          </a:prstGeom>
        </p:spPr>
      </p:pic>
      <p:sp>
        <p:nvSpPr>
          <p:cNvPr id="4" name="Rectangle 2">
            <a:extLst>
              <a:ext uri="{FF2B5EF4-FFF2-40B4-BE49-F238E27FC236}">
                <a16:creationId xmlns:a16="http://schemas.microsoft.com/office/drawing/2014/main" id="{0378118B-0555-4BA2-ACD8-388AAFED53BF}"/>
              </a:ext>
            </a:extLst>
          </p:cNvPr>
          <p:cNvSpPr>
            <a:spLocks noChangeArrowheads="1"/>
          </p:cNvSpPr>
          <p:nvPr/>
        </p:nvSpPr>
        <p:spPr bwMode="auto">
          <a:xfrm>
            <a:off x="12192000" y="1919945"/>
            <a:ext cx="5029200" cy="39703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a:ln>
                  <a:noFill/>
                </a:ln>
                <a:solidFill>
                  <a:srgbClr val="7A7E85"/>
                </a:solidFill>
                <a:effectLst/>
                <a:latin typeface="Arial Unicode MS"/>
                <a:ea typeface="JetBrains Mono"/>
              </a:rPr>
              <a:t>&lt;!--QR--&gt;</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&lt;groupId&gt;</a:t>
            </a:r>
            <a:r>
              <a:rPr kumimoji="0" lang="ko-KR" altLang="ko-KR" sz="1400" b="0" i="0" u="none" strike="noStrike" cap="none" normalizeH="0" baseline="0" dirty="0">
                <a:ln>
                  <a:noFill/>
                </a:ln>
                <a:solidFill>
                  <a:srgbClr val="BCBEC4"/>
                </a:solidFill>
                <a:effectLst/>
                <a:latin typeface="Arial Unicode MS"/>
                <a:ea typeface="JetBrains Mono"/>
              </a:rPr>
              <a:t>com.google.zxing</a:t>
            </a:r>
            <a:r>
              <a:rPr kumimoji="0" lang="ko-KR" altLang="ko-KR" sz="1400" b="0" i="0" u="none" strike="noStrike" cap="none" normalizeH="0" baseline="0" dirty="0">
                <a:ln>
                  <a:noFill/>
                </a:ln>
                <a:solidFill>
                  <a:srgbClr val="D5B778"/>
                </a:solidFill>
                <a:effectLst/>
                <a:latin typeface="Arial Unicode MS"/>
                <a:ea typeface="JetBrains Mono"/>
              </a:rPr>
              <a:t>&lt;/groupId&gt;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&lt;artifactId&gt;</a:t>
            </a:r>
            <a:r>
              <a:rPr kumimoji="0" lang="ko-KR" altLang="ko-KR" sz="1400" b="0" i="0" u="none" strike="noStrike" cap="none" normalizeH="0" baseline="0" dirty="0">
                <a:ln>
                  <a:noFill/>
                </a:ln>
                <a:solidFill>
                  <a:srgbClr val="BCBEC4"/>
                </a:solidFill>
                <a:effectLst/>
                <a:latin typeface="Arial Unicode MS"/>
                <a:ea typeface="JetBrains Mono"/>
              </a:rPr>
              <a:t>core</a:t>
            </a:r>
            <a:r>
              <a:rPr kumimoji="0" lang="ko-KR" altLang="ko-KR" sz="1400" b="0" i="0" u="none" strike="noStrike" cap="none" normalizeH="0" baseline="0" dirty="0">
                <a:ln>
                  <a:noFill/>
                </a:ln>
                <a:solidFill>
                  <a:srgbClr val="D5B778"/>
                </a:solidFill>
                <a:effectLst/>
                <a:latin typeface="Arial Unicode MS"/>
                <a:ea typeface="JetBrains Mono"/>
              </a:rPr>
              <a:t>&lt;/artifactId&gt;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&lt;version&gt;</a:t>
            </a:r>
            <a:r>
              <a:rPr kumimoji="0" lang="ko-KR" altLang="ko-KR" sz="1400" b="0" i="0" u="none" strike="noStrike" cap="none" normalizeH="0" baseline="0" dirty="0">
                <a:ln>
                  <a:noFill/>
                </a:ln>
                <a:solidFill>
                  <a:srgbClr val="BCBEC4"/>
                </a:solidFill>
                <a:effectLst/>
                <a:latin typeface="Arial Unicode MS"/>
                <a:ea typeface="JetBrains Mono"/>
              </a:rPr>
              <a:t>3.5.0</a:t>
            </a:r>
            <a:r>
              <a:rPr kumimoji="0" lang="ko-KR" altLang="ko-KR" sz="1400" b="0" i="0" u="none" strike="noStrike" cap="none" normalizeH="0" baseline="0" dirty="0">
                <a:ln>
                  <a:noFill/>
                </a:ln>
                <a:solidFill>
                  <a:srgbClr val="D5B778"/>
                </a:solidFill>
                <a:effectLst/>
                <a:latin typeface="Arial Unicode MS"/>
                <a:ea typeface="JetBrains Mono"/>
              </a:rPr>
              <a:t>&lt;/version&gt;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&lt;groupId&gt;</a:t>
            </a:r>
            <a:r>
              <a:rPr kumimoji="0" lang="ko-KR" altLang="ko-KR" sz="1400" b="0" i="0" u="none" strike="noStrike" cap="none" normalizeH="0" baseline="0" dirty="0">
                <a:ln>
                  <a:noFill/>
                </a:ln>
                <a:solidFill>
                  <a:srgbClr val="BCBEC4"/>
                </a:solidFill>
                <a:effectLst/>
                <a:latin typeface="Arial Unicode MS"/>
                <a:ea typeface="JetBrains Mono"/>
              </a:rPr>
              <a:t>com.google.zxing</a:t>
            </a:r>
            <a:r>
              <a:rPr kumimoji="0" lang="ko-KR" altLang="ko-KR" sz="1400" b="0" i="0" u="none" strike="noStrike" cap="none" normalizeH="0" baseline="0" dirty="0">
                <a:ln>
                  <a:noFill/>
                </a:ln>
                <a:solidFill>
                  <a:srgbClr val="D5B778"/>
                </a:solidFill>
                <a:effectLst/>
                <a:latin typeface="Arial Unicode MS"/>
                <a:ea typeface="JetBrains Mono"/>
              </a:rPr>
              <a:t>&lt;/groupId&gt;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&lt;artifactId&gt;</a:t>
            </a:r>
            <a:r>
              <a:rPr kumimoji="0" lang="ko-KR" altLang="ko-KR" sz="1400" b="0" i="0" u="none" strike="noStrike" cap="none" normalizeH="0" baseline="0" dirty="0">
                <a:ln>
                  <a:noFill/>
                </a:ln>
                <a:solidFill>
                  <a:srgbClr val="BCBEC4"/>
                </a:solidFill>
                <a:effectLst/>
                <a:latin typeface="Arial Unicode MS"/>
                <a:ea typeface="JetBrains Mono"/>
              </a:rPr>
              <a:t>javase</a:t>
            </a:r>
            <a:r>
              <a:rPr kumimoji="0" lang="ko-KR" altLang="ko-KR" sz="1400" b="0" i="0" u="none" strike="noStrike" cap="none" normalizeH="0" baseline="0" dirty="0">
                <a:ln>
                  <a:noFill/>
                </a:ln>
                <a:solidFill>
                  <a:srgbClr val="D5B778"/>
                </a:solidFill>
                <a:effectLst/>
                <a:latin typeface="Arial Unicode MS"/>
                <a:ea typeface="JetBrains Mono"/>
              </a:rPr>
              <a:t>&lt;/artifactId&gt;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&lt;version&gt;</a:t>
            </a:r>
            <a:r>
              <a:rPr kumimoji="0" lang="ko-KR" altLang="ko-KR" sz="1400" b="0" i="0" u="none" strike="noStrike" cap="none" normalizeH="0" baseline="0" dirty="0">
                <a:ln>
                  <a:noFill/>
                </a:ln>
                <a:solidFill>
                  <a:srgbClr val="BCBEC4"/>
                </a:solidFill>
                <a:effectLst/>
                <a:latin typeface="Arial Unicode MS"/>
                <a:ea typeface="JetBrains Mono"/>
              </a:rPr>
              <a:t>3.5.0</a:t>
            </a:r>
            <a:r>
              <a:rPr kumimoji="0" lang="ko-KR" altLang="ko-KR" sz="1400" b="0" i="0" u="none" strike="noStrike" cap="none" normalizeH="0" baseline="0" dirty="0">
                <a:ln>
                  <a:noFill/>
                </a:ln>
                <a:solidFill>
                  <a:srgbClr val="D5B778"/>
                </a:solidFill>
                <a:effectLst/>
                <a:latin typeface="Arial Unicode MS"/>
                <a:ea typeface="JetBrains Mono"/>
              </a:rPr>
              <a:t>&lt;/version&gt;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7A7E85"/>
                </a:solidFill>
                <a:effectLst/>
                <a:latin typeface="Arial Unicode MS"/>
                <a:ea typeface="JetBrains Mono"/>
              </a:rPr>
              <a:t>&lt;!--socket.io--&gt;</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&lt;groupId&gt;</a:t>
            </a:r>
            <a:r>
              <a:rPr kumimoji="0" lang="ko-KR" altLang="ko-KR" sz="1400" b="0" i="0" u="none" strike="noStrike" cap="none" normalizeH="0" baseline="0" dirty="0">
                <a:ln>
                  <a:noFill/>
                </a:ln>
                <a:solidFill>
                  <a:srgbClr val="BCBEC4"/>
                </a:solidFill>
                <a:effectLst/>
                <a:latin typeface="Arial Unicode MS"/>
                <a:ea typeface="JetBrains Mono"/>
              </a:rPr>
              <a:t>io.socket</a:t>
            </a:r>
            <a:r>
              <a:rPr kumimoji="0" lang="ko-KR" altLang="ko-KR" sz="1400" b="0" i="0" u="none" strike="noStrike" cap="none" normalizeH="0" baseline="0" dirty="0">
                <a:ln>
                  <a:noFill/>
                </a:ln>
                <a:solidFill>
                  <a:srgbClr val="D5B778"/>
                </a:solidFill>
                <a:effectLst/>
                <a:latin typeface="Arial Unicode MS"/>
                <a:ea typeface="JetBrains Mono"/>
              </a:rPr>
              <a:t>&lt;/groupId&gt;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&lt;artifactId&gt;</a:t>
            </a:r>
            <a:r>
              <a:rPr kumimoji="0" lang="ko-KR" altLang="ko-KR" sz="1400" b="0" i="0" u="none" strike="noStrike" cap="none" normalizeH="0" baseline="0" dirty="0">
                <a:ln>
                  <a:noFill/>
                </a:ln>
                <a:solidFill>
                  <a:srgbClr val="BCBEC4"/>
                </a:solidFill>
                <a:effectLst/>
                <a:latin typeface="Arial Unicode MS"/>
                <a:ea typeface="JetBrains Mono"/>
              </a:rPr>
              <a:t>socket.io-client</a:t>
            </a:r>
            <a:r>
              <a:rPr kumimoji="0" lang="ko-KR" altLang="ko-KR" sz="1400" b="0" i="0" u="none" strike="noStrike" cap="none" normalizeH="0" baseline="0" dirty="0">
                <a:ln>
                  <a:noFill/>
                </a:ln>
                <a:solidFill>
                  <a:srgbClr val="D5B778"/>
                </a:solidFill>
                <a:effectLst/>
                <a:latin typeface="Arial Unicode MS"/>
                <a:ea typeface="JetBrains Mono"/>
              </a:rPr>
              <a:t>&lt;/artifactId&gt;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&lt;version&gt;</a:t>
            </a:r>
            <a:r>
              <a:rPr kumimoji="0" lang="ko-KR" altLang="ko-KR" sz="1400" b="0" i="0" u="none" strike="noStrike" cap="none" normalizeH="0" baseline="0" dirty="0">
                <a:ln>
                  <a:noFill/>
                </a:ln>
                <a:solidFill>
                  <a:srgbClr val="BCBEC4"/>
                </a:solidFill>
                <a:effectLst/>
                <a:latin typeface="Arial Unicode MS"/>
                <a:ea typeface="JetBrains Mono"/>
              </a:rPr>
              <a:t>1.0.0</a:t>
            </a:r>
            <a:r>
              <a:rPr kumimoji="0" lang="ko-KR" altLang="ko-KR" sz="1400" b="0" i="0" u="none" strike="noStrike" cap="none" normalizeH="0" baseline="0" dirty="0">
                <a:ln>
                  <a:noFill/>
                </a:ln>
                <a:solidFill>
                  <a:srgbClr val="D5B778"/>
                </a:solidFill>
                <a:effectLst/>
                <a:latin typeface="Arial Unicode MS"/>
                <a:ea typeface="JetBrains Mono"/>
              </a:rPr>
              <a:t>&lt;/version&gt;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endParaRPr kumimoji="0" lang="ko-KR" altLang="ko-KR" sz="14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1DA7C1F1-A724-4B13-8D29-98CCA5264E7D}"/>
              </a:ext>
            </a:extLst>
          </p:cNvPr>
          <p:cNvSpPr>
            <a:spLocks noChangeArrowheads="1"/>
          </p:cNvSpPr>
          <p:nvPr/>
        </p:nvSpPr>
        <p:spPr bwMode="auto">
          <a:xfrm>
            <a:off x="12192000" y="6273433"/>
            <a:ext cx="5029200" cy="35394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a:ln>
                  <a:noFill/>
                </a:ln>
                <a:solidFill>
                  <a:srgbClr val="7A7E85"/>
                </a:solidFill>
                <a:effectLst/>
                <a:latin typeface="Arial Unicode MS"/>
                <a:ea typeface="JetBrains Mono"/>
              </a:rPr>
              <a:t>/* QR */</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7A7E85"/>
                </a:solidFill>
                <a:effectLst/>
                <a:latin typeface="Arial Unicode MS"/>
                <a:ea typeface="JetBrains Mono"/>
              </a:rPr>
              <a:t>// </a:t>
            </a:r>
            <a:r>
              <a:rPr kumimoji="0" lang="ko-KR" altLang="ko-KR" sz="1400" b="0" i="0" u="none" strike="noStrike" cap="none" normalizeH="0" baseline="0" dirty="0">
                <a:ln>
                  <a:noFill/>
                </a:ln>
                <a:solidFill>
                  <a:srgbClr val="7A7E85"/>
                </a:solidFill>
                <a:effectLst/>
                <a:latin typeface="맑은 고딕" panose="020B0503020000020004" pitchFamily="50" charset="-127"/>
                <a:ea typeface="맑은 고딕" panose="020B0503020000020004" pitchFamily="50" charset="-127"/>
              </a:rPr>
              <a:t>브로드캐스팅 받은 데이터 구분을 위한</a:t>
            </a:r>
            <a:r>
              <a:rPr kumimoji="0" lang="ko-KR" altLang="ko-KR" sz="1400" b="0" i="0" u="none" strike="noStrike" cap="none" normalizeH="0" baseline="0" dirty="0">
                <a:ln>
                  <a:noFill/>
                </a:ln>
                <a:solidFill>
                  <a:srgbClr val="7A7E85"/>
                </a:solidFill>
                <a:effectLst/>
                <a:latin typeface="Arial Unicode MS"/>
                <a:ea typeface="JetBrains Mono"/>
              </a:rPr>
              <a:t> id</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let </a:t>
            </a:r>
            <a:r>
              <a:rPr kumimoji="0" lang="ko-KR" altLang="ko-KR" sz="1400" b="0" i="0" u="none" strike="noStrike" cap="none" normalizeH="0" baseline="0" dirty="0">
                <a:ln>
                  <a:noFill/>
                </a:ln>
                <a:solidFill>
                  <a:srgbClr val="A9B7C6"/>
                </a:solidFill>
                <a:effectLst/>
                <a:latin typeface="Arial Unicode MS"/>
                <a:ea typeface="JetBrains Mono"/>
              </a:rPr>
              <a:t>user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1" u="none" strike="noStrike" cap="none" normalizeH="0" baseline="0" dirty="0">
                <a:ln>
                  <a:noFill/>
                </a:ln>
                <a:solidFill>
                  <a:srgbClr val="C77DBA"/>
                </a:solidFill>
                <a:effectLst/>
                <a:latin typeface="Arial Unicode MS"/>
                <a:ea typeface="JetBrains Mono"/>
              </a:rPr>
              <a:t>JSON</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parse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1" u="none" strike="noStrike" cap="none" normalizeH="0" baseline="0" dirty="0">
                <a:ln>
                  <a:noFill/>
                </a:ln>
                <a:solidFill>
                  <a:srgbClr val="C77DBA"/>
                </a:solidFill>
                <a:effectLst/>
                <a:latin typeface="Arial Unicode MS"/>
                <a:ea typeface="JetBrains Mono"/>
              </a:rPr>
              <a:t>sessionStorage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getItem</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"user"</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const </a:t>
            </a:r>
            <a:r>
              <a:rPr kumimoji="0" lang="ko-KR" altLang="ko-KR" sz="1400" b="0" i="0" u="none" strike="noStrike" cap="none" normalizeH="0" baseline="0" dirty="0">
                <a:ln>
                  <a:noFill/>
                </a:ln>
                <a:solidFill>
                  <a:srgbClr val="A9B7C6"/>
                </a:solidFill>
                <a:effectLst/>
                <a:latin typeface="Arial Unicode MS"/>
                <a:ea typeface="JetBrains Mono"/>
              </a:rPr>
              <a:t>socket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56A8F5"/>
                </a:solidFill>
                <a:effectLst/>
                <a:latin typeface="Arial Unicode MS"/>
                <a:ea typeface="JetBrains Mono"/>
              </a:rPr>
              <a:t>io</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'3.39.202.228:3000'</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7A7E85"/>
                </a:solidFill>
                <a:effectLst/>
                <a:latin typeface="Arial Unicode MS"/>
                <a:ea typeface="JetBrains Mono"/>
              </a:rPr>
              <a:t>//const socket = io('192.168.219.76:3000')</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const </a:t>
            </a:r>
            <a:r>
              <a:rPr kumimoji="0" lang="ko-KR" altLang="ko-KR" sz="1400" b="0" i="0" u="none" strike="noStrike" cap="none" normalizeH="0" baseline="0" dirty="0">
                <a:ln>
                  <a:noFill/>
                </a:ln>
                <a:solidFill>
                  <a:srgbClr val="A9B7C6"/>
                </a:solidFill>
                <a:effectLst/>
                <a:latin typeface="Arial Unicode MS"/>
                <a:ea typeface="JetBrains Mono"/>
              </a:rPr>
              <a:t>message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56A8F5"/>
                </a:solidFill>
                <a:effectLst/>
                <a:latin typeface="Arial Unicode MS"/>
                <a:ea typeface="JetBrains Mono"/>
              </a:rPr>
              <a:t>ref</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function </a:t>
            </a:r>
            <a:r>
              <a:rPr kumimoji="0" lang="ko-KR" altLang="ko-KR" sz="1400" b="0" i="0" u="none" strike="noStrike" cap="none" normalizeH="0" baseline="0" dirty="0">
                <a:ln>
                  <a:noFill/>
                </a:ln>
                <a:solidFill>
                  <a:srgbClr val="56A8F5"/>
                </a:solidFill>
                <a:effectLst/>
                <a:latin typeface="Arial Unicode MS"/>
                <a:ea typeface="JetBrains Mono"/>
              </a:rPr>
              <a:t>sendMessage</a:t>
            </a:r>
            <a:r>
              <a:rPr kumimoji="0" lang="ko-KR" altLang="ko-KR" sz="1400" b="0" i="0" u="none" strike="noStrike" cap="none" normalizeH="0" baseline="0" dirty="0">
                <a:ln>
                  <a:noFill/>
                </a:ln>
                <a:solidFill>
                  <a:srgbClr val="BCBEC4"/>
                </a:solidFill>
                <a:effectLst/>
                <a:latin typeface="Arial Unicode MS"/>
                <a:ea typeface="JetBrains Mono"/>
              </a:rPr>
              <a:t>() {</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1" u="none" strike="noStrike" cap="none" normalizeH="0" baseline="0" dirty="0">
                <a:ln>
                  <a:noFill/>
                </a:ln>
                <a:solidFill>
                  <a:srgbClr val="C77DBA"/>
                </a:solidFill>
                <a:effectLst/>
                <a:latin typeface="Arial Unicode MS"/>
                <a:ea typeface="JetBrains Mono"/>
              </a:rPr>
              <a:t>console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log</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"socket.on.sendMessage"</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CF8E6D"/>
                </a:solidFill>
                <a:effectLst/>
                <a:latin typeface="Arial Unicode MS"/>
                <a:ea typeface="JetBrains Mono"/>
              </a:rPr>
              <a:t>const </a:t>
            </a:r>
            <a:r>
              <a:rPr kumimoji="0" lang="ko-KR" altLang="ko-KR" sz="1400" b="0" i="0" u="none" strike="noStrike" cap="none" normalizeH="0" baseline="0" dirty="0">
                <a:ln>
                  <a:noFill/>
                </a:ln>
                <a:solidFill>
                  <a:srgbClr val="A9B7C6"/>
                </a:solidFill>
                <a:effectLst/>
                <a:latin typeface="Arial Unicode MS"/>
                <a:ea typeface="JetBrains Mono"/>
              </a:rPr>
              <a:t>data </a:t>
            </a:r>
            <a:r>
              <a:rPr kumimoji="0" lang="ko-KR" altLang="ko-KR" sz="1400" b="0" i="0" u="none" strike="noStrike" cap="none" normalizeH="0" baseline="0" dirty="0">
                <a:ln>
                  <a:noFill/>
                </a:ln>
                <a:solidFill>
                  <a:srgbClr val="BCBEC4"/>
                </a:solidFill>
                <a:effectLst/>
                <a:latin typeface="Arial Unicode MS"/>
                <a:ea typeface="JetBrains Mono"/>
              </a:rPr>
              <a:t>= {</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C77DBB"/>
                </a:solidFill>
                <a:effectLst/>
                <a:latin typeface="Arial Unicode MS"/>
                <a:ea typeface="JetBrains Mono"/>
              </a:rPr>
              <a:t>message</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message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C77DBB"/>
                </a:solidFill>
                <a:effectLst/>
                <a:latin typeface="Arial Unicode MS"/>
                <a:ea typeface="JetBrains Mono"/>
              </a:rPr>
              <a:t>value</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C77DBB"/>
                </a:solidFill>
                <a:effectLst/>
                <a:latin typeface="Arial Unicode MS"/>
                <a:ea typeface="JetBrains Mono"/>
              </a:rPr>
              <a:t>user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user</a:t>
            </a:r>
            <a:br>
              <a:rPr kumimoji="0" lang="ko-KR" altLang="ko-KR" sz="1400" b="0" i="0" u="none" strike="noStrike" cap="none" normalizeH="0" baseline="0" dirty="0">
                <a:ln>
                  <a:noFill/>
                </a:ln>
                <a:solidFill>
                  <a:srgbClr val="A9B7C6"/>
                </a:solidFill>
                <a:effectLst/>
                <a:latin typeface="Arial Unicode MS"/>
                <a:ea typeface="JetBrains Mono"/>
              </a:rPr>
            </a:br>
            <a:r>
              <a:rPr kumimoji="0" lang="ko-KR" altLang="ko-KR" sz="1400" b="0" i="0" u="none" strike="noStrike" cap="none" normalizeH="0" baseline="0" dirty="0">
                <a:ln>
                  <a:noFill/>
                </a:ln>
                <a:solidFill>
                  <a:srgbClr val="A9B7C6"/>
                </a:solidFill>
                <a:effectLst/>
                <a:latin typeface="Arial Unicode MS"/>
                <a:ea typeface="JetBrains Mono"/>
              </a:rPr>
              <a:t>  </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socket</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timeout</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2AACB8"/>
                </a:solidFill>
                <a:effectLst/>
                <a:latin typeface="Arial Unicode MS"/>
                <a:ea typeface="JetBrains Mono"/>
              </a:rPr>
              <a:t>5000</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emit</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'qr'</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data</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message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C77DBB"/>
                </a:solidFill>
                <a:effectLst/>
                <a:latin typeface="Arial Unicode MS"/>
                <a:ea typeface="JetBrains Mono"/>
              </a:rPr>
              <a:t>value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6AAB73"/>
                </a:solidFill>
                <a:effectLst/>
                <a:latin typeface="Arial Unicode MS"/>
                <a:ea typeface="JetBrains Mono"/>
              </a:rPr>
              <a:t>""</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a:t>
            </a:r>
            <a:endParaRPr kumimoji="0" lang="ko-KR" altLang="ko-KR" sz="1400" b="0" i="0" u="none" strike="noStrike" cap="none" normalizeH="0" baseline="0" dirty="0">
              <a:ln>
                <a:noFill/>
              </a:ln>
              <a:solidFill>
                <a:schemeClr val="tx1"/>
              </a:solidFill>
              <a:effectLst/>
              <a:latin typeface="Arial" panose="020B0604020202020204" pitchFamily="34" charset="0"/>
            </a:endParaRPr>
          </a:p>
        </p:txBody>
      </p:sp>
      <p:sp>
        <p:nvSpPr>
          <p:cNvPr id="17" name="AutoShape 23">
            <a:extLst>
              <a:ext uri="{FF2B5EF4-FFF2-40B4-BE49-F238E27FC236}">
                <a16:creationId xmlns:a16="http://schemas.microsoft.com/office/drawing/2014/main" id="{8467A8D4-9CF7-48A5-BE9A-43D20D03663C}"/>
              </a:ext>
            </a:extLst>
          </p:cNvPr>
          <p:cNvSpPr/>
          <p:nvPr/>
        </p:nvSpPr>
        <p:spPr>
          <a:xfrm flipH="1" flipV="1">
            <a:off x="11582400" y="1919944"/>
            <a:ext cx="0" cy="7887239"/>
          </a:xfrm>
          <a:prstGeom prst="line">
            <a:avLst/>
          </a:prstGeom>
          <a:ln w="38100" cap="flat">
            <a:solidFill>
              <a:schemeClr val="bg1">
                <a:lumMod val="50000"/>
              </a:schemeClr>
            </a:solidFill>
            <a:prstDash val="sysDot"/>
            <a:headEnd type="none" w="sm" len="sm"/>
            <a:tailEnd type="none" w="sm" len="sm"/>
          </a:ln>
        </p:spPr>
      </p:sp>
      <p:pic>
        <p:nvPicPr>
          <p:cNvPr id="10" name="그림 9">
            <a:extLst>
              <a:ext uri="{FF2B5EF4-FFF2-40B4-BE49-F238E27FC236}">
                <a16:creationId xmlns:a16="http://schemas.microsoft.com/office/drawing/2014/main" id="{14AF7030-7631-42E7-BEC3-96E5FBB11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9726" y="5266260"/>
            <a:ext cx="1524000" cy="440266"/>
          </a:xfrm>
          <a:prstGeom prst="rect">
            <a:avLst/>
          </a:prstGeom>
        </p:spPr>
      </p:pic>
      <p:pic>
        <p:nvPicPr>
          <p:cNvPr id="12" name="그림 11">
            <a:extLst>
              <a:ext uri="{FF2B5EF4-FFF2-40B4-BE49-F238E27FC236}">
                <a16:creationId xmlns:a16="http://schemas.microsoft.com/office/drawing/2014/main" id="{992CA3B5-F9D5-48CD-9744-27C5C76D7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39726" y="9236889"/>
            <a:ext cx="1449130" cy="369990"/>
          </a:xfrm>
          <a:prstGeom prst="rect">
            <a:avLst/>
          </a:prstGeom>
        </p:spPr>
      </p:pic>
      <p:sp>
        <p:nvSpPr>
          <p:cNvPr id="23" name="사각형: 둥근 모서리 22">
            <a:extLst>
              <a:ext uri="{FF2B5EF4-FFF2-40B4-BE49-F238E27FC236}">
                <a16:creationId xmlns:a16="http://schemas.microsoft.com/office/drawing/2014/main" id="{0B7EC5E9-B5BE-4164-9086-95EE4D3249E7}"/>
              </a:ext>
            </a:extLst>
          </p:cNvPr>
          <p:cNvSpPr/>
          <p:nvPr/>
        </p:nvSpPr>
        <p:spPr>
          <a:xfrm>
            <a:off x="478554" y="1866899"/>
            <a:ext cx="6207420" cy="2962873"/>
          </a:xfrm>
          <a:prstGeom prst="roundRect">
            <a:avLst/>
          </a:prstGeom>
          <a:noFill/>
          <a:ln w="38100">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A5C81A6C-0629-451E-9E2D-4A19976EE164}"/>
              </a:ext>
            </a:extLst>
          </p:cNvPr>
          <p:cNvSpPr txBox="1"/>
          <p:nvPr/>
        </p:nvSpPr>
        <p:spPr>
          <a:xfrm>
            <a:off x="2330053" y="3162300"/>
            <a:ext cx="2563522" cy="646331"/>
          </a:xfrm>
          <a:prstGeom prst="rect">
            <a:avLst/>
          </a:prstGeom>
          <a:noFill/>
        </p:spPr>
        <p:txBody>
          <a:bodyPr wrap="none" rtlCol="0">
            <a:spAutoFit/>
          </a:bodyPr>
          <a:lstStyle/>
          <a:p>
            <a:r>
              <a:rPr lang="en-US" altLang="ko-KR" dirty="0"/>
              <a:t>“QR </a:t>
            </a:r>
            <a:r>
              <a:rPr lang="ko-KR" altLang="en-US" dirty="0"/>
              <a:t>로그인 구현에 대한</a:t>
            </a:r>
            <a:endParaRPr lang="en-US" altLang="ko-KR" dirty="0"/>
          </a:p>
          <a:p>
            <a:r>
              <a:rPr lang="ko-KR" altLang="en-US" dirty="0"/>
              <a:t>부연 설명란</a:t>
            </a:r>
            <a:r>
              <a:rPr lang="en-US" altLang="ko-KR" dirty="0"/>
              <a:t>”</a:t>
            </a:r>
            <a:endParaRPr lang="ko-KR" altLang="en-US" dirty="0"/>
          </a:p>
        </p:txBody>
      </p:sp>
    </p:spTree>
    <p:extLst>
      <p:ext uri="{BB962C8B-B14F-4D97-AF65-F5344CB8AC3E}">
        <p14:creationId xmlns:p14="http://schemas.microsoft.com/office/powerpoint/2010/main" val="2417768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8" name="Freeform 8"/>
          <p:cNvSpPr/>
          <p:nvPr/>
        </p:nvSpPr>
        <p:spPr>
          <a:xfrm>
            <a:off x="6403731" y="2290200"/>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403731" y="3325352"/>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6403731" y="6420349"/>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6403731" y="4333179"/>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403731" y="7457817"/>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6403731" y="535872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6541928" y="7583216"/>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06</a:t>
            </a:r>
          </a:p>
        </p:txBody>
      </p:sp>
      <p:sp>
        <p:nvSpPr>
          <p:cNvPr id="17" name="TextBox 17"/>
          <p:cNvSpPr txBox="1"/>
          <p:nvPr/>
        </p:nvSpPr>
        <p:spPr>
          <a:xfrm>
            <a:off x="7314408" y="6458768"/>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시연</a:t>
            </a:r>
            <a:endParaRPr lang="en-US" sz="3061" dirty="0">
              <a:solidFill>
                <a:srgbClr val="3D3D3D"/>
              </a:solidFill>
              <a:latin typeface="Source Han Sans KR Medium"/>
              <a:ea typeface="Source Han Sans KR Medium"/>
            </a:endParaRPr>
          </a:p>
        </p:txBody>
      </p:sp>
      <p:sp>
        <p:nvSpPr>
          <p:cNvPr id="18" name="TextBox 18"/>
          <p:cNvSpPr txBox="1"/>
          <p:nvPr/>
        </p:nvSpPr>
        <p:spPr>
          <a:xfrm>
            <a:off x="7314408" y="7493493"/>
            <a:ext cx="6851212"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개선 방향</a:t>
            </a:r>
            <a:endParaRPr lang="en-US" sz="3061" dirty="0">
              <a:solidFill>
                <a:srgbClr val="3D3D3D"/>
              </a:solidFill>
              <a:latin typeface="Source Han Sans KR Medium"/>
              <a:ea typeface="Source Han Sans KR Medium"/>
            </a:endParaRPr>
          </a:p>
        </p:txBody>
      </p:sp>
      <p:grpSp>
        <p:nvGrpSpPr>
          <p:cNvPr id="20" name="Group 20"/>
          <p:cNvGrpSpPr/>
          <p:nvPr/>
        </p:nvGrpSpPr>
        <p:grpSpPr>
          <a:xfrm rot="-10800000">
            <a:off x="14853516" y="480309"/>
            <a:ext cx="1956072" cy="1172983"/>
            <a:chOff x="0" y="0"/>
            <a:chExt cx="660400" cy="396017"/>
          </a:xfrm>
        </p:grpSpPr>
        <p:sp>
          <p:nvSpPr>
            <p:cNvPr id="21" name="Freeform 21"/>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22" name="TextBox 22"/>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23" name="Freeform 23"/>
          <p:cNvSpPr/>
          <p:nvPr/>
        </p:nvSpPr>
        <p:spPr>
          <a:xfrm>
            <a:off x="13511218" y="6931395"/>
            <a:ext cx="4158962" cy="2750113"/>
          </a:xfrm>
          <a:custGeom>
            <a:avLst/>
            <a:gdLst/>
            <a:ahLst/>
            <a:cxnLst/>
            <a:rect l="l" t="t" r="r" b="b"/>
            <a:pathLst>
              <a:path w="4158962" h="2750113">
                <a:moveTo>
                  <a:pt x="0" y="0"/>
                </a:moveTo>
                <a:lnTo>
                  <a:pt x="4158962" y="0"/>
                </a:lnTo>
                <a:lnTo>
                  <a:pt x="4158962" y="2750113"/>
                </a:lnTo>
                <a:lnTo>
                  <a:pt x="0" y="27501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617820" y="615017"/>
            <a:ext cx="5234287" cy="9056966"/>
            <a:chOff x="0" y="0"/>
            <a:chExt cx="2264386" cy="3918101"/>
          </a:xfrm>
        </p:grpSpPr>
        <p:sp>
          <p:nvSpPr>
            <p:cNvPr id="25" name="Freeform 25"/>
            <p:cNvSpPr/>
            <p:nvPr/>
          </p:nvSpPr>
          <p:spPr>
            <a:xfrm>
              <a:off x="0" y="0"/>
              <a:ext cx="2264386" cy="3918101"/>
            </a:xfrm>
            <a:custGeom>
              <a:avLst/>
              <a:gdLst/>
              <a:ahLst/>
              <a:cxnLst/>
              <a:rect l="l" t="t" r="r" b="b"/>
              <a:pathLst>
                <a:path w="2264386" h="3918101">
                  <a:moveTo>
                    <a:pt x="0" y="0"/>
                  </a:moveTo>
                  <a:lnTo>
                    <a:pt x="2264386" y="0"/>
                  </a:lnTo>
                  <a:lnTo>
                    <a:pt x="2264386" y="3918101"/>
                  </a:lnTo>
                  <a:lnTo>
                    <a:pt x="0" y="3918101"/>
                  </a:lnTo>
                  <a:close/>
                </a:path>
              </a:pathLst>
            </a:custGeom>
            <a:solidFill>
              <a:srgbClr val="F9FAFD"/>
            </a:solidFill>
          </p:spPr>
        </p:sp>
        <p:sp>
          <p:nvSpPr>
            <p:cNvPr id="26" name="TextBox 26"/>
            <p:cNvSpPr txBox="1"/>
            <p:nvPr/>
          </p:nvSpPr>
          <p:spPr>
            <a:xfrm>
              <a:off x="0" y="-47625"/>
              <a:ext cx="2264386" cy="3965726"/>
            </a:xfrm>
            <a:prstGeom prst="rect">
              <a:avLst/>
            </a:prstGeom>
          </p:spPr>
          <p:txBody>
            <a:bodyPr lIns="254000" tIns="254000" rIns="254000" bIns="254000" rtlCol="0" anchor="ctr"/>
            <a:lstStyle/>
            <a:p>
              <a:pPr algn="ctr">
                <a:lnSpc>
                  <a:spcPts val="2100"/>
                </a:lnSpc>
              </a:pPr>
              <a:endParaRPr dirty="0"/>
            </a:p>
          </p:txBody>
        </p:sp>
      </p:grpSp>
      <p:sp>
        <p:nvSpPr>
          <p:cNvPr id="27" name="TextBox 27"/>
          <p:cNvSpPr txBox="1"/>
          <p:nvPr/>
        </p:nvSpPr>
        <p:spPr>
          <a:xfrm>
            <a:off x="1189760" y="4735360"/>
            <a:ext cx="4662347" cy="871056"/>
          </a:xfrm>
          <a:prstGeom prst="rect">
            <a:avLst/>
          </a:prstGeom>
        </p:spPr>
        <p:txBody>
          <a:bodyPr lIns="0" tIns="0" rIns="0" bIns="0" rtlCol="0" anchor="t">
            <a:spAutoFit/>
          </a:bodyPr>
          <a:lstStyle/>
          <a:p>
            <a:pPr algn="just">
              <a:lnSpc>
                <a:spcPts val="7114"/>
              </a:lnSpc>
              <a:spcBef>
                <a:spcPct val="0"/>
              </a:spcBef>
            </a:pPr>
            <a:r>
              <a:rPr lang="en-US" sz="5081" dirty="0">
                <a:solidFill>
                  <a:srgbClr val="474747"/>
                </a:solidFill>
                <a:latin typeface="Source Han Sans KR Bold"/>
              </a:rPr>
              <a:t>CONTENTS</a:t>
            </a:r>
          </a:p>
        </p:txBody>
      </p:sp>
      <p:sp>
        <p:nvSpPr>
          <p:cNvPr id="28" name="TextBox 28"/>
          <p:cNvSpPr txBox="1"/>
          <p:nvPr/>
        </p:nvSpPr>
        <p:spPr>
          <a:xfrm>
            <a:off x="6541928" y="2372764"/>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01</a:t>
            </a:r>
          </a:p>
        </p:txBody>
      </p:sp>
      <p:sp>
        <p:nvSpPr>
          <p:cNvPr id="29" name="TextBox 29"/>
          <p:cNvSpPr txBox="1"/>
          <p:nvPr/>
        </p:nvSpPr>
        <p:spPr>
          <a:xfrm>
            <a:off x="6541928" y="3398094"/>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02</a:t>
            </a:r>
          </a:p>
        </p:txBody>
      </p:sp>
      <p:sp>
        <p:nvSpPr>
          <p:cNvPr id="30" name="TextBox 30"/>
          <p:cNvSpPr txBox="1"/>
          <p:nvPr/>
        </p:nvSpPr>
        <p:spPr>
          <a:xfrm>
            <a:off x="6541928" y="6506528"/>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05</a:t>
            </a:r>
          </a:p>
        </p:txBody>
      </p:sp>
      <p:sp>
        <p:nvSpPr>
          <p:cNvPr id="31" name="TextBox 31"/>
          <p:cNvSpPr txBox="1"/>
          <p:nvPr/>
        </p:nvSpPr>
        <p:spPr>
          <a:xfrm>
            <a:off x="6541928" y="4440858"/>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03</a:t>
            </a:r>
          </a:p>
        </p:txBody>
      </p:sp>
      <p:sp>
        <p:nvSpPr>
          <p:cNvPr id="32" name="TextBox 32"/>
          <p:cNvSpPr txBox="1"/>
          <p:nvPr/>
        </p:nvSpPr>
        <p:spPr>
          <a:xfrm>
            <a:off x="6541928" y="5469702"/>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04</a:t>
            </a:r>
          </a:p>
        </p:txBody>
      </p:sp>
      <p:sp>
        <p:nvSpPr>
          <p:cNvPr id="33" name="TextBox 33"/>
          <p:cNvSpPr txBox="1"/>
          <p:nvPr/>
        </p:nvSpPr>
        <p:spPr>
          <a:xfrm>
            <a:off x="7314408" y="2319867"/>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프로젝트 소개 </a:t>
            </a:r>
            <a:r>
              <a:rPr lang="en-US" altLang="ko-KR" sz="3061" dirty="0">
                <a:solidFill>
                  <a:srgbClr val="3D3D3D"/>
                </a:solidFill>
                <a:ea typeface="Source Han Sans KR Medium"/>
              </a:rPr>
              <a:t>: </a:t>
            </a:r>
            <a:r>
              <a:rPr lang="ko-KR" altLang="en-US" sz="2400" dirty="0">
                <a:solidFill>
                  <a:srgbClr val="3D3D3D"/>
                </a:solidFill>
                <a:ea typeface="Source Han Sans KR Medium"/>
              </a:rPr>
              <a:t>기획의도</a:t>
            </a:r>
            <a:r>
              <a:rPr lang="en-US" altLang="ko-KR" sz="2400" dirty="0">
                <a:solidFill>
                  <a:srgbClr val="3D3D3D"/>
                </a:solidFill>
                <a:ea typeface="Source Han Sans KR Medium"/>
              </a:rPr>
              <a:t>, </a:t>
            </a:r>
            <a:r>
              <a:rPr lang="ko-KR" altLang="en-US" sz="2400" dirty="0">
                <a:solidFill>
                  <a:srgbClr val="3D3D3D"/>
                </a:solidFill>
                <a:ea typeface="Source Han Sans KR Medium"/>
              </a:rPr>
              <a:t>서비스 소개</a:t>
            </a:r>
            <a:endParaRPr lang="en-US" sz="2400" dirty="0">
              <a:solidFill>
                <a:srgbClr val="3D3D3D"/>
              </a:solidFill>
              <a:ea typeface="Source Han Sans KR Medium"/>
            </a:endParaRPr>
          </a:p>
        </p:txBody>
      </p:sp>
      <p:sp>
        <p:nvSpPr>
          <p:cNvPr id="34" name="TextBox 34"/>
          <p:cNvSpPr txBox="1"/>
          <p:nvPr/>
        </p:nvSpPr>
        <p:spPr>
          <a:xfrm>
            <a:off x="7314408" y="3354592"/>
            <a:ext cx="8190968" cy="457689"/>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프로젝트 설계 </a:t>
            </a:r>
            <a:r>
              <a:rPr lang="en-US" altLang="ko-KR" sz="3061"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Menus,</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User</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Action,</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ERD,</a:t>
            </a:r>
            <a:r>
              <a:rPr lang="ko-KR" altLang="en-US" sz="2400" dirty="0">
                <a:solidFill>
                  <a:srgbClr val="3D3D3D"/>
                </a:solidFill>
                <a:latin typeface="Source Han Sans KR Medium"/>
                <a:ea typeface="Source Han Sans KR Medium"/>
              </a:rPr>
              <a:t> 개발환경</a:t>
            </a:r>
            <a:endParaRPr lang="en-US" sz="2400" dirty="0">
              <a:solidFill>
                <a:srgbClr val="3D3D3D"/>
              </a:solidFill>
              <a:latin typeface="Source Han Sans KR Medium"/>
              <a:ea typeface="Source Han Sans KR Medium"/>
            </a:endParaRPr>
          </a:p>
        </p:txBody>
      </p:sp>
      <p:sp>
        <p:nvSpPr>
          <p:cNvPr id="35" name="TextBox 35"/>
          <p:cNvSpPr txBox="1"/>
          <p:nvPr/>
        </p:nvSpPr>
        <p:spPr>
          <a:xfrm>
            <a:off x="7314408" y="4389318"/>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프로젝트 진행 </a:t>
            </a:r>
            <a:r>
              <a:rPr lang="en-US" altLang="ko-KR" sz="3061"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역할분담</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작업 일정</a:t>
            </a:r>
            <a:endParaRPr lang="en-US" sz="2400" dirty="0">
              <a:solidFill>
                <a:srgbClr val="3D3D3D"/>
              </a:solidFill>
              <a:latin typeface="Source Han Sans KR Medium"/>
              <a:ea typeface="Source Han Sans KR Medium"/>
            </a:endParaRPr>
          </a:p>
        </p:txBody>
      </p:sp>
      <p:sp>
        <p:nvSpPr>
          <p:cNvPr id="36" name="TextBox 36"/>
          <p:cNvSpPr txBox="1"/>
          <p:nvPr/>
        </p:nvSpPr>
        <p:spPr>
          <a:xfrm>
            <a:off x="7314408" y="5424043"/>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주요 기능</a:t>
            </a:r>
            <a:endParaRPr lang="en-US" sz="3061" dirty="0">
              <a:solidFill>
                <a:srgbClr val="3D3D3D"/>
              </a:solidFill>
              <a:latin typeface="Source Han Sans KR Medium"/>
              <a:ea typeface="Source Han Sans KR Medium"/>
            </a:endParaRPr>
          </a:p>
        </p:txBody>
      </p:sp>
      <p:sp>
        <p:nvSpPr>
          <p:cNvPr id="37" name="TextBox 37"/>
          <p:cNvSpPr txBox="1"/>
          <p:nvPr/>
        </p:nvSpPr>
        <p:spPr>
          <a:xfrm>
            <a:off x="15136253" y="723683"/>
            <a:ext cx="1390597" cy="505259"/>
          </a:xfrm>
          <a:prstGeom prst="rect">
            <a:avLst/>
          </a:prstGeom>
        </p:spPr>
        <p:txBody>
          <a:bodyPr lIns="0" tIns="0" rIns="0" bIns="0" rtlCol="0" anchor="t">
            <a:spAutoFit/>
          </a:bodyPr>
          <a:lstStyle/>
          <a:p>
            <a:pPr algn="ctr">
              <a:lnSpc>
                <a:spcPts val="2076"/>
              </a:lnSpc>
            </a:pPr>
            <a:r>
              <a:rPr lang="en-US" sz="1482" spc="1" dirty="0">
                <a:solidFill>
                  <a:srgbClr val="F9FAFD"/>
                </a:solidFill>
                <a:latin typeface="Source Han Sans KR Bold"/>
              </a:rPr>
              <a:t>Project</a:t>
            </a:r>
          </a:p>
          <a:p>
            <a:pPr algn="ctr">
              <a:lnSpc>
                <a:spcPts val="2076"/>
              </a:lnSpc>
            </a:pPr>
            <a:r>
              <a:rPr lang="en-US" sz="1482" spc="1" dirty="0">
                <a:solidFill>
                  <a:srgbClr val="F9FAFD"/>
                </a:solidFill>
                <a:latin typeface="Source Han Sans KR Bold"/>
              </a:rPr>
              <a:t>report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1">
            <a:extLst>
              <a:ext uri="{FF2B5EF4-FFF2-40B4-BE49-F238E27FC236}">
                <a16:creationId xmlns:a16="http://schemas.microsoft.com/office/drawing/2014/main" id="{3B0D1DDF-27AE-4F66-8EB6-DD7881FBDB47}"/>
              </a:ext>
            </a:extLst>
          </p:cNvPr>
          <p:cNvGrpSpPr/>
          <p:nvPr/>
        </p:nvGrpSpPr>
        <p:grpSpPr>
          <a:xfrm>
            <a:off x="11197286" y="7464530"/>
            <a:ext cx="2671114" cy="1158494"/>
            <a:chOff x="0" y="-47625"/>
            <a:chExt cx="1498352" cy="763329"/>
          </a:xfrm>
        </p:grpSpPr>
        <p:sp>
          <p:nvSpPr>
            <p:cNvPr id="135" name="Freeform 12">
              <a:extLst>
                <a:ext uri="{FF2B5EF4-FFF2-40B4-BE49-F238E27FC236}">
                  <a16:creationId xmlns:a16="http://schemas.microsoft.com/office/drawing/2014/main" id="{7F04AA13-7A8B-4441-BD71-FC3CFA797AB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dirty="0"/>
            </a:p>
          </p:txBody>
        </p:sp>
        <p:sp>
          <p:nvSpPr>
            <p:cNvPr id="136" name="TextBox 13">
              <a:extLst>
                <a:ext uri="{FF2B5EF4-FFF2-40B4-BE49-F238E27FC236}">
                  <a16:creationId xmlns:a16="http://schemas.microsoft.com/office/drawing/2014/main" id="{EB7CB9D4-DF08-444F-B75B-6AA055CA471F}"/>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Chat, Balance, Admin Mode </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altLang="ko-KR" sz="4405" b="1" dirty="0">
                <a:solidFill>
                  <a:srgbClr val="474747"/>
                </a:solidFill>
                <a:latin typeface="Source Han Sans KR Medium" panose="020B0600000101010101" charset="-127"/>
                <a:ea typeface="Source Han Sans KR Medium" panose="020B0600000101010101" charset="-127"/>
              </a:rPr>
              <a:t>Header</a:t>
            </a:r>
            <a:endParaRPr lang="en-US" sz="4405" b="1" dirty="0">
              <a:solidFill>
                <a:srgbClr val="474747"/>
              </a:solidFill>
              <a:latin typeface="Source Han Sans KR Medium" panose="020B0600000101010101" charset="-127"/>
              <a:ea typeface="Source Han Sans KR Medium" panose="020B0600000101010101" charset="-127"/>
            </a:endParaRPr>
          </a:p>
        </p:txBody>
      </p:sp>
      <p:pic>
        <p:nvPicPr>
          <p:cNvPr id="17" name="그림 16">
            <a:extLst>
              <a:ext uri="{FF2B5EF4-FFF2-40B4-BE49-F238E27FC236}">
                <a16:creationId xmlns:a16="http://schemas.microsoft.com/office/drawing/2014/main" id="{F1FDA3DA-FFA2-4EF4-83CA-C199F2F1E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766" y="3786598"/>
            <a:ext cx="3294149" cy="3139130"/>
          </a:xfrm>
          <a:prstGeom prst="rect">
            <a:avLst/>
          </a:prstGeom>
        </p:spPr>
      </p:pic>
      <p:pic>
        <p:nvPicPr>
          <p:cNvPr id="24" name="그림 23">
            <a:extLst>
              <a:ext uri="{FF2B5EF4-FFF2-40B4-BE49-F238E27FC236}">
                <a16:creationId xmlns:a16="http://schemas.microsoft.com/office/drawing/2014/main" id="{91E1CC65-0F9C-46E9-8BB9-C0274D3E3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0173" y="3838775"/>
            <a:ext cx="1704975" cy="2352675"/>
          </a:xfrm>
          <a:prstGeom prst="rect">
            <a:avLst/>
          </a:prstGeom>
        </p:spPr>
      </p:pic>
      <p:pic>
        <p:nvPicPr>
          <p:cNvPr id="26" name="그림 25">
            <a:extLst>
              <a:ext uri="{FF2B5EF4-FFF2-40B4-BE49-F238E27FC236}">
                <a16:creationId xmlns:a16="http://schemas.microsoft.com/office/drawing/2014/main" id="{30B9F8B0-4278-4A79-8C1F-C70E93E25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7355" y="6755250"/>
            <a:ext cx="1694180" cy="1752600"/>
          </a:xfrm>
          <a:prstGeom prst="rect">
            <a:avLst/>
          </a:prstGeom>
        </p:spPr>
      </p:pic>
      <p:pic>
        <p:nvPicPr>
          <p:cNvPr id="28" name="그림 27">
            <a:extLst>
              <a:ext uri="{FF2B5EF4-FFF2-40B4-BE49-F238E27FC236}">
                <a16:creationId xmlns:a16="http://schemas.microsoft.com/office/drawing/2014/main" id="{DFE45FD5-C84D-429F-B686-D23B4B423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9425" y="708874"/>
            <a:ext cx="7084797" cy="905483"/>
          </a:xfrm>
          <a:prstGeom prst="rect">
            <a:avLst/>
          </a:prstGeom>
        </p:spPr>
      </p:pic>
      <p:pic>
        <p:nvPicPr>
          <p:cNvPr id="30" name="그림 29">
            <a:extLst>
              <a:ext uri="{FF2B5EF4-FFF2-40B4-BE49-F238E27FC236}">
                <a16:creationId xmlns:a16="http://schemas.microsoft.com/office/drawing/2014/main" id="{872C7073-CDC4-4BDF-A4FD-AA154C4FC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9424" y="1684742"/>
            <a:ext cx="7084797" cy="929956"/>
          </a:xfrm>
          <a:prstGeom prst="rect">
            <a:avLst/>
          </a:prstGeom>
        </p:spPr>
      </p:pic>
      <p:cxnSp>
        <p:nvCxnSpPr>
          <p:cNvPr id="35" name="직선 연결선 34">
            <a:extLst>
              <a:ext uri="{FF2B5EF4-FFF2-40B4-BE49-F238E27FC236}">
                <a16:creationId xmlns:a16="http://schemas.microsoft.com/office/drawing/2014/main" id="{D18E1C77-67FE-42B8-8C0F-DBFF3D57AC07}"/>
              </a:ext>
            </a:extLst>
          </p:cNvPr>
          <p:cNvCxnSpPr>
            <a:cxnSpLocks/>
          </p:cNvCxnSpPr>
          <p:nvPr/>
        </p:nvCxnSpPr>
        <p:spPr>
          <a:xfrm flipH="1" flipV="1">
            <a:off x="8443150" y="2433278"/>
            <a:ext cx="948672" cy="119624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4A2DA5E3-0A8E-41DA-B996-87CD718AC4DE}"/>
              </a:ext>
            </a:extLst>
          </p:cNvPr>
          <p:cNvCxnSpPr>
            <a:cxnSpLocks/>
            <a:stCxn id="76" idx="0"/>
          </p:cNvCxnSpPr>
          <p:nvPr/>
        </p:nvCxnSpPr>
        <p:spPr>
          <a:xfrm flipH="1" flipV="1">
            <a:off x="12557598" y="1180592"/>
            <a:ext cx="3120405" cy="220437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A43FE6C0-8C9C-4777-9863-2F783E44E405}"/>
              </a:ext>
            </a:extLst>
          </p:cNvPr>
          <p:cNvCxnSpPr>
            <a:cxnSpLocks/>
            <a:stCxn id="75" idx="0"/>
          </p:cNvCxnSpPr>
          <p:nvPr/>
        </p:nvCxnSpPr>
        <p:spPr>
          <a:xfrm flipH="1" flipV="1">
            <a:off x="9928576" y="2346026"/>
            <a:ext cx="2537420" cy="142885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6" name="그림 65">
            <a:extLst>
              <a:ext uri="{FF2B5EF4-FFF2-40B4-BE49-F238E27FC236}">
                <a16:creationId xmlns:a16="http://schemas.microsoft.com/office/drawing/2014/main" id="{F12DC8FA-B01E-4092-B927-BB77C1151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434" y="3828188"/>
            <a:ext cx="1628775" cy="1733550"/>
          </a:xfrm>
          <a:prstGeom prst="rect">
            <a:avLst/>
          </a:prstGeom>
        </p:spPr>
      </p:pic>
      <p:pic>
        <p:nvPicPr>
          <p:cNvPr id="72" name="그림 71">
            <a:extLst>
              <a:ext uri="{FF2B5EF4-FFF2-40B4-BE49-F238E27FC236}">
                <a16:creationId xmlns:a16="http://schemas.microsoft.com/office/drawing/2014/main" id="{99B99691-2387-4B23-8150-BCE9F228BF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1470" y="4352964"/>
            <a:ext cx="1476375" cy="638175"/>
          </a:xfrm>
          <a:prstGeom prst="rect">
            <a:avLst/>
          </a:prstGeom>
        </p:spPr>
      </p:pic>
      <p:pic>
        <p:nvPicPr>
          <p:cNvPr id="86" name="그림 85">
            <a:extLst>
              <a:ext uri="{FF2B5EF4-FFF2-40B4-BE49-F238E27FC236}">
                <a16:creationId xmlns:a16="http://schemas.microsoft.com/office/drawing/2014/main" id="{D0113E61-3480-44D9-8ADE-07822F66A9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1470" y="5536035"/>
            <a:ext cx="1476375" cy="638175"/>
          </a:xfrm>
          <a:prstGeom prst="rect">
            <a:avLst/>
          </a:prstGeom>
        </p:spPr>
      </p:pic>
      <p:pic>
        <p:nvPicPr>
          <p:cNvPr id="23" name="그림 22">
            <a:extLst>
              <a:ext uri="{FF2B5EF4-FFF2-40B4-BE49-F238E27FC236}">
                <a16:creationId xmlns:a16="http://schemas.microsoft.com/office/drawing/2014/main" id="{34941916-9919-40E8-AE8F-9256BA0D60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22691" y="4332397"/>
            <a:ext cx="1857143" cy="742857"/>
          </a:xfrm>
          <a:prstGeom prst="rect">
            <a:avLst/>
          </a:prstGeom>
        </p:spPr>
      </p:pic>
      <p:pic>
        <p:nvPicPr>
          <p:cNvPr id="33" name="그림 32">
            <a:extLst>
              <a:ext uri="{FF2B5EF4-FFF2-40B4-BE49-F238E27FC236}">
                <a16:creationId xmlns:a16="http://schemas.microsoft.com/office/drawing/2014/main" id="{EC65CDBB-DE96-42CB-BF5B-6996BAFA68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17353" y="6292986"/>
            <a:ext cx="1523810" cy="695238"/>
          </a:xfrm>
          <a:prstGeom prst="rect">
            <a:avLst/>
          </a:prstGeom>
        </p:spPr>
      </p:pic>
      <p:sp>
        <p:nvSpPr>
          <p:cNvPr id="71" name="TextBox 70">
            <a:extLst>
              <a:ext uri="{FF2B5EF4-FFF2-40B4-BE49-F238E27FC236}">
                <a16:creationId xmlns:a16="http://schemas.microsoft.com/office/drawing/2014/main" id="{F34A4531-9C59-47D6-8B74-2FDDDBB07C9C}"/>
              </a:ext>
            </a:extLst>
          </p:cNvPr>
          <p:cNvSpPr txBox="1"/>
          <p:nvPr/>
        </p:nvSpPr>
        <p:spPr>
          <a:xfrm>
            <a:off x="11371424" y="5765126"/>
            <a:ext cx="2186200" cy="411908"/>
          </a:xfrm>
          <a:prstGeom prst="rect">
            <a:avLst/>
          </a:prstGeom>
          <a:noFill/>
        </p:spPr>
        <p:txBody>
          <a:bodyPr wrap="square">
            <a:spAutoFit/>
          </a:bodyPr>
          <a:lstStyle/>
          <a:p>
            <a:pPr algn="ctr">
              <a:lnSpc>
                <a:spcPts val="2742"/>
              </a:lnSpc>
            </a:pPr>
            <a:r>
              <a:rPr lang="ko-KR" altLang="en-US" sz="1800" dirty="0">
                <a:solidFill>
                  <a:schemeClr val="bg1">
                    <a:lumMod val="50000"/>
                  </a:schemeClr>
                </a:solidFill>
                <a:latin typeface="Source Han Sans KR Bold"/>
                <a:ea typeface="Source Han Sans KR Bold"/>
              </a:rPr>
              <a:t>총 현재 금액 현황</a:t>
            </a:r>
            <a:endParaRPr lang="en-US" altLang="ko-KR" sz="1800" dirty="0">
              <a:solidFill>
                <a:schemeClr val="bg1">
                  <a:lumMod val="50000"/>
                </a:schemeClr>
              </a:solidFill>
              <a:latin typeface="Source Han Sans KR Bold"/>
              <a:ea typeface="Source Han Sans KR Bold"/>
            </a:endParaRPr>
          </a:p>
        </p:txBody>
      </p:sp>
      <p:sp>
        <p:nvSpPr>
          <p:cNvPr id="75" name="TextBox 74">
            <a:extLst>
              <a:ext uri="{FF2B5EF4-FFF2-40B4-BE49-F238E27FC236}">
                <a16:creationId xmlns:a16="http://schemas.microsoft.com/office/drawing/2014/main" id="{63AA2AEF-D0BE-4051-A719-6ACE78A78657}"/>
              </a:ext>
            </a:extLst>
          </p:cNvPr>
          <p:cNvSpPr txBox="1"/>
          <p:nvPr/>
        </p:nvSpPr>
        <p:spPr>
          <a:xfrm>
            <a:off x="11372896" y="3774880"/>
            <a:ext cx="2186200" cy="411908"/>
          </a:xfrm>
          <a:prstGeom prst="rect">
            <a:avLst/>
          </a:prstGeom>
          <a:noFill/>
        </p:spPr>
        <p:txBody>
          <a:bodyPr wrap="square">
            <a:spAutoFit/>
          </a:bodyPr>
          <a:lstStyle/>
          <a:p>
            <a:pPr algn="ctr">
              <a:lnSpc>
                <a:spcPts val="2742"/>
              </a:lnSpc>
            </a:pPr>
            <a:r>
              <a:rPr lang="en-US" altLang="ko-KR" sz="1800" dirty="0">
                <a:solidFill>
                  <a:schemeClr val="bg1">
                    <a:lumMod val="50000"/>
                  </a:schemeClr>
                </a:solidFill>
                <a:latin typeface="Source Han Sans KR Bold"/>
                <a:ea typeface="Source Han Sans KR Bold"/>
              </a:rPr>
              <a:t>API Key </a:t>
            </a:r>
            <a:r>
              <a:rPr lang="ko-KR" altLang="en-US" sz="1800" dirty="0">
                <a:solidFill>
                  <a:schemeClr val="bg1">
                    <a:lumMod val="50000"/>
                  </a:schemeClr>
                </a:solidFill>
                <a:latin typeface="Source Han Sans KR Bold"/>
                <a:ea typeface="Source Han Sans KR Bold"/>
              </a:rPr>
              <a:t>등록 요청</a:t>
            </a:r>
            <a:endParaRPr lang="en-US" altLang="ko-KR" sz="1800" dirty="0">
              <a:solidFill>
                <a:schemeClr val="bg1">
                  <a:lumMod val="50000"/>
                </a:schemeClr>
              </a:solidFill>
              <a:latin typeface="Source Han Sans KR Bold"/>
              <a:ea typeface="Source Han Sans KR Bold"/>
            </a:endParaRPr>
          </a:p>
        </p:txBody>
      </p:sp>
      <p:sp>
        <p:nvSpPr>
          <p:cNvPr id="76" name="TextBox 75">
            <a:extLst>
              <a:ext uri="{FF2B5EF4-FFF2-40B4-BE49-F238E27FC236}">
                <a16:creationId xmlns:a16="http://schemas.microsoft.com/office/drawing/2014/main" id="{AA591783-BEBE-4FA5-A95B-A6FA33D757A4}"/>
              </a:ext>
            </a:extLst>
          </p:cNvPr>
          <p:cNvSpPr txBox="1"/>
          <p:nvPr/>
        </p:nvSpPr>
        <p:spPr>
          <a:xfrm>
            <a:off x="14584903" y="3384968"/>
            <a:ext cx="2186200" cy="411908"/>
          </a:xfrm>
          <a:prstGeom prst="rect">
            <a:avLst/>
          </a:prstGeom>
          <a:noFill/>
        </p:spPr>
        <p:txBody>
          <a:bodyPr wrap="square">
            <a:spAutoFit/>
          </a:bodyPr>
          <a:lstStyle/>
          <a:p>
            <a:pPr algn="ctr">
              <a:lnSpc>
                <a:spcPts val="2742"/>
              </a:lnSpc>
            </a:pPr>
            <a:r>
              <a:rPr lang="en-US" altLang="ko-KR" dirty="0">
                <a:solidFill>
                  <a:schemeClr val="bg1">
                    <a:lumMod val="50000"/>
                  </a:schemeClr>
                </a:solidFill>
                <a:latin typeface="Source Han Sans KR Bold"/>
                <a:ea typeface="Source Han Sans KR Bold"/>
              </a:rPr>
              <a:t>Admin</a:t>
            </a:r>
            <a:endParaRPr lang="en-US" altLang="ko-KR" sz="1800" dirty="0">
              <a:solidFill>
                <a:schemeClr val="bg1">
                  <a:lumMod val="50000"/>
                </a:schemeClr>
              </a:solidFill>
              <a:latin typeface="Source Han Sans KR Bold"/>
              <a:ea typeface="Source Han Sans KR Bold"/>
            </a:endParaRPr>
          </a:p>
        </p:txBody>
      </p:sp>
      <p:sp>
        <p:nvSpPr>
          <p:cNvPr id="80" name="TextBox 79">
            <a:extLst>
              <a:ext uri="{FF2B5EF4-FFF2-40B4-BE49-F238E27FC236}">
                <a16:creationId xmlns:a16="http://schemas.microsoft.com/office/drawing/2014/main" id="{8DB6D656-F0E6-476C-A203-445FC38D8644}"/>
              </a:ext>
            </a:extLst>
          </p:cNvPr>
          <p:cNvSpPr txBox="1"/>
          <p:nvPr/>
        </p:nvSpPr>
        <p:spPr>
          <a:xfrm>
            <a:off x="14568065" y="6343342"/>
            <a:ext cx="2186200" cy="411908"/>
          </a:xfrm>
          <a:prstGeom prst="rect">
            <a:avLst/>
          </a:prstGeom>
          <a:noFill/>
        </p:spPr>
        <p:txBody>
          <a:bodyPr wrap="square">
            <a:spAutoFit/>
          </a:bodyPr>
          <a:lstStyle/>
          <a:p>
            <a:pPr algn="ctr">
              <a:lnSpc>
                <a:spcPts val="2742"/>
              </a:lnSpc>
            </a:pPr>
            <a:r>
              <a:rPr lang="en-US" altLang="ko-KR" sz="1800" dirty="0">
                <a:solidFill>
                  <a:schemeClr val="bg1">
                    <a:lumMod val="50000"/>
                  </a:schemeClr>
                </a:solidFill>
                <a:latin typeface="Source Han Sans KR Bold"/>
                <a:ea typeface="Source Han Sans KR Bold"/>
              </a:rPr>
              <a:t>Member</a:t>
            </a:r>
          </a:p>
        </p:txBody>
      </p:sp>
      <p:pic>
        <p:nvPicPr>
          <p:cNvPr id="65" name="그림 64">
            <a:extLst>
              <a:ext uri="{FF2B5EF4-FFF2-40B4-BE49-F238E27FC236}">
                <a16:creationId xmlns:a16="http://schemas.microsoft.com/office/drawing/2014/main" id="{56A6F8DD-19A7-4FD6-9DFA-EFDFFBE0FB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47172" y="6350138"/>
            <a:ext cx="1719175" cy="1738384"/>
          </a:xfrm>
          <a:prstGeom prst="rect">
            <a:avLst/>
          </a:prstGeom>
        </p:spPr>
      </p:pic>
      <p:cxnSp>
        <p:nvCxnSpPr>
          <p:cNvPr id="92" name="직선 연결선 91">
            <a:extLst>
              <a:ext uri="{FF2B5EF4-FFF2-40B4-BE49-F238E27FC236}">
                <a16:creationId xmlns:a16="http://schemas.microsoft.com/office/drawing/2014/main" id="{6D222ACE-9C2D-452E-8527-D14FDEB81C0E}"/>
              </a:ext>
            </a:extLst>
          </p:cNvPr>
          <p:cNvCxnSpPr>
            <a:cxnSpLocks/>
            <a:stCxn id="66" idx="1"/>
            <a:endCxn id="72" idx="3"/>
          </p:cNvCxnSpPr>
          <p:nvPr/>
        </p:nvCxnSpPr>
        <p:spPr>
          <a:xfrm flipH="1" flipV="1">
            <a:off x="6957845" y="4672052"/>
            <a:ext cx="1619589" cy="2291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C8054C63-46C7-4E9B-9FAE-9ECC3B3642A4}"/>
              </a:ext>
            </a:extLst>
          </p:cNvPr>
          <p:cNvCxnSpPr>
            <a:cxnSpLocks/>
            <a:stCxn id="65" idx="0"/>
            <a:endCxn id="66" idx="2"/>
          </p:cNvCxnSpPr>
          <p:nvPr/>
        </p:nvCxnSpPr>
        <p:spPr>
          <a:xfrm flipH="1" flipV="1">
            <a:off x="9391822" y="5561738"/>
            <a:ext cx="14938" cy="788400"/>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D17E0B13-7D41-4BC7-9991-F4C9B81B3CE0}"/>
              </a:ext>
            </a:extLst>
          </p:cNvPr>
          <p:cNvCxnSpPr>
            <a:cxnSpLocks/>
            <a:endCxn id="72" idx="1"/>
          </p:cNvCxnSpPr>
          <p:nvPr/>
        </p:nvCxnSpPr>
        <p:spPr>
          <a:xfrm>
            <a:off x="4509528" y="4669260"/>
            <a:ext cx="971942" cy="2792"/>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3244768-57E8-4449-AFFC-ACC7915CF645}"/>
              </a:ext>
            </a:extLst>
          </p:cNvPr>
          <p:cNvSpPr txBox="1"/>
          <p:nvPr/>
        </p:nvSpPr>
        <p:spPr>
          <a:xfrm>
            <a:off x="1956429" y="3217614"/>
            <a:ext cx="2186200" cy="411908"/>
          </a:xfrm>
          <a:prstGeom prst="rect">
            <a:avLst/>
          </a:prstGeom>
          <a:noFill/>
        </p:spPr>
        <p:txBody>
          <a:bodyPr wrap="square">
            <a:spAutoFit/>
          </a:bodyPr>
          <a:lstStyle/>
          <a:p>
            <a:pPr algn="ctr">
              <a:lnSpc>
                <a:spcPts val="2742"/>
              </a:lnSpc>
            </a:pPr>
            <a:r>
              <a:rPr lang="en-US" altLang="ko-KR" sz="1800" dirty="0">
                <a:solidFill>
                  <a:schemeClr val="bg1">
                    <a:lumMod val="50000"/>
                  </a:schemeClr>
                </a:solidFill>
                <a:latin typeface="Source Han Sans KR Bold"/>
                <a:ea typeface="Source Han Sans KR Bold"/>
              </a:rPr>
              <a:t>AWS EC2 Server </a:t>
            </a:r>
          </a:p>
        </p:txBody>
      </p:sp>
      <p:sp>
        <p:nvSpPr>
          <p:cNvPr id="115" name="TextBox 28">
            <a:extLst>
              <a:ext uri="{FF2B5EF4-FFF2-40B4-BE49-F238E27FC236}">
                <a16:creationId xmlns:a16="http://schemas.microsoft.com/office/drawing/2014/main" id="{9E0D16F2-666E-44C6-99DD-A309C56B4A95}"/>
              </a:ext>
            </a:extLst>
          </p:cNvPr>
          <p:cNvSpPr txBox="1"/>
          <p:nvPr/>
        </p:nvSpPr>
        <p:spPr>
          <a:xfrm>
            <a:off x="5256871" y="983793"/>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1</a:t>
            </a:r>
          </a:p>
        </p:txBody>
      </p:sp>
      <p:grpSp>
        <p:nvGrpSpPr>
          <p:cNvPr id="57" name="Group 11">
            <a:extLst>
              <a:ext uri="{FF2B5EF4-FFF2-40B4-BE49-F238E27FC236}">
                <a16:creationId xmlns:a16="http://schemas.microsoft.com/office/drawing/2014/main" id="{C4BE4A4B-FA5E-4430-927B-274A53D07E52}"/>
              </a:ext>
            </a:extLst>
          </p:cNvPr>
          <p:cNvGrpSpPr/>
          <p:nvPr/>
        </p:nvGrpSpPr>
        <p:grpSpPr>
          <a:xfrm>
            <a:off x="11317930" y="8842495"/>
            <a:ext cx="2444345" cy="895770"/>
            <a:chOff x="0" y="0"/>
            <a:chExt cx="569502" cy="135797"/>
          </a:xfrm>
        </p:grpSpPr>
        <p:sp>
          <p:nvSpPr>
            <p:cNvPr id="58" name="Freeform 12">
              <a:extLst>
                <a:ext uri="{FF2B5EF4-FFF2-40B4-BE49-F238E27FC236}">
                  <a16:creationId xmlns:a16="http://schemas.microsoft.com/office/drawing/2014/main" id="{821BF022-5423-44C7-A8F5-B5326A4F6ADF}"/>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59" name="TextBox 13">
              <a:extLst>
                <a:ext uri="{FF2B5EF4-FFF2-40B4-BE49-F238E27FC236}">
                  <a16:creationId xmlns:a16="http://schemas.microsoft.com/office/drawing/2014/main" id="{FEC3EB16-F4AD-49A3-97C1-B4850FE8FFD9}"/>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64" name="TextBox 23">
            <a:extLst>
              <a:ext uri="{FF2B5EF4-FFF2-40B4-BE49-F238E27FC236}">
                <a16:creationId xmlns:a16="http://schemas.microsoft.com/office/drawing/2014/main" id="{AD38E0EE-7242-4D8E-8955-BC7728D1253D}"/>
              </a:ext>
            </a:extLst>
          </p:cNvPr>
          <p:cNvSpPr txBox="1"/>
          <p:nvPr/>
        </p:nvSpPr>
        <p:spPr>
          <a:xfrm>
            <a:off x="11435226" y="8957669"/>
            <a:ext cx="2162328" cy="671081"/>
          </a:xfrm>
          <a:prstGeom prst="rect">
            <a:avLst/>
          </a:prstGeom>
        </p:spPr>
        <p:txBody>
          <a:bodyPr wrap="square" lIns="0" tIns="0" rIns="0" bIns="0" rtlCol="0" anchor="t">
            <a:spAutoFit/>
          </a:bodyPr>
          <a:lstStyle/>
          <a:p>
            <a:pPr algn="ctr">
              <a:lnSpc>
                <a:spcPts val="2742"/>
              </a:lnSpc>
            </a:pPr>
            <a:r>
              <a:rPr lang="en-US" sz="1958" dirty="0">
                <a:solidFill>
                  <a:srgbClr val="1B6282"/>
                </a:solidFill>
                <a:latin typeface="Source Han Sans KR Bold"/>
                <a:ea typeface="Source Han Sans KR Bold"/>
              </a:rPr>
              <a:t>API Key &amp;</a:t>
            </a:r>
          </a:p>
          <a:p>
            <a:pPr algn="ctr">
              <a:lnSpc>
                <a:spcPts val="2742"/>
              </a:lnSpc>
            </a:pPr>
            <a:r>
              <a:rPr lang="en-US" sz="1958" dirty="0">
                <a:solidFill>
                  <a:srgbClr val="1B6282"/>
                </a:solidFill>
                <a:latin typeface="Source Han Sans KR Bold"/>
                <a:ea typeface="Source Han Sans KR Bold"/>
              </a:rPr>
              <a:t>User Balance</a:t>
            </a:r>
          </a:p>
        </p:txBody>
      </p:sp>
      <p:grpSp>
        <p:nvGrpSpPr>
          <p:cNvPr id="79" name="Group 11">
            <a:extLst>
              <a:ext uri="{FF2B5EF4-FFF2-40B4-BE49-F238E27FC236}">
                <a16:creationId xmlns:a16="http://schemas.microsoft.com/office/drawing/2014/main" id="{E85F982E-19BA-49F1-9EF8-52A9ABA4F2B6}"/>
              </a:ext>
            </a:extLst>
          </p:cNvPr>
          <p:cNvGrpSpPr/>
          <p:nvPr/>
        </p:nvGrpSpPr>
        <p:grpSpPr>
          <a:xfrm>
            <a:off x="8150427" y="8845723"/>
            <a:ext cx="2444345" cy="857694"/>
            <a:chOff x="0" y="0"/>
            <a:chExt cx="569502" cy="135797"/>
          </a:xfrm>
        </p:grpSpPr>
        <p:sp>
          <p:nvSpPr>
            <p:cNvPr id="81" name="Freeform 12">
              <a:extLst>
                <a:ext uri="{FF2B5EF4-FFF2-40B4-BE49-F238E27FC236}">
                  <a16:creationId xmlns:a16="http://schemas.microsoft.com/office/drawing/2014/main" id="{076F7DED-B381-4D69-B7A7-CC26E07194F8}"/>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2" name="TextBox 13">
              <a:extLst>
                <a:ext uri="{FF2B5EF4-FFF2-40B4-BE49-F238E27FC236}">
                  <a16:creationId xmlns:a16="http://schemas.microsoft.com/office/drawing/2014/main" id="{4789F016-BD4C-422F-8BD8-915B921A3063}"/>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83" name="TextBox 23">
            <a:extLst>
              <a:ext uri="{FF2B5EF4-FFF2-40B4-BE49-F238E27FC236}">
                <a16:creationId xmlns:a16="http://schemas.microsoft.com/office/drawing/2014/main" id="{38E226C7-F2A6-425E-AE26-E258A1067EF9}"/>
              </a:ext>
            </a:extLst>
          </p:cNvPr>
          <p:cNvSpPr txBox="1"/>
          <p:nvPr/>
        </p:nvSpPr>
        <p:spPr>
          <a:xfrm>
            <a:off x="8255024" y="8946654"/>
            <a:ext cx="2162328" cy="671081"/>
          </a:xfrm>
          <a:prstGeom prst="rect">
            <a:avLst/>
          </a:prstGeom>
        </p:spPr>
        <p:txBody>
          <a:bodyPr wrap="square" lIns="0" tIns="0" rIns="0" bIns="0" rtlCol="0" anchor="t">
            <a:spAutoFit/>
          </a:bodyPr>
          <a:lstStyle/>
          <a:p>
            <a:pPr algn="ctr">
              <a:lnSpc>
                <a:spcPts val="2742"/>
              </a:lnSpc>
            </a:pPr>
            <a:r>
              <a:rPr lang="en-US" altLang="ko-KR" sz="1958" dirty="0">
                <a:solidFill>
                  <a:srgbClr val="1B6282"/>
                </a:solidFill>
                <a:latin typeface="Source Han Sans KR Bold"/>
                <a:ea typeface="Source Han Sans KR Bold"/>
              </a:rPr>
              <a:t>Chat</a:t>
            </a:r>
            <a:r>
              <a:rPr lang="ko-KR" altLang="en-US" sz="1958" dirty="0">
                <a:solidFill>
                  <a:srgbClr val="1B6282"/>
                </a:solidFill>
                <a:latin typeface="Source Han Sans KR Bold"/>
                <a:ea typeface="Source Han Sans KR Bold"/>
              </a:rPr>
              <a:t> </a:t>
            </a:r>
            <a:r>
              <a:rPr lang="en-US" altLang="ko-KR" sz="1958" dirty="0">
                <a:solidFill>
                  <a:srgbClr val="1B6282"/>
                </a:solidFill>
                <a:latin typeface="Source Han Sans KR Bold"/>
                <a:ea typeface="Source Han Sans KR Bold"/>
              </a:rPr>
              <a:t>Show / Hide</a:t>
            </a:r>
          </a:p>
          <a:p>
            <a:pPr algn="ctr">
              <a:lnSpc>
                <a:spcPts val="2742"/>
              </a:lnSpc>
            </a:pPr>
            <a:r>
              <a:rPr lang="ko-KR" altLang="en-US" sz="1958" dirty="0">
                <a:solidFill>
                  <a:srgbClr val="1B6282"/>
                </a:solidFill>
                <a:latin typeface="Source Han Sans KR Bold"/>
                <a:ea typeface="Source Han Sans KR Bold"/>
              </a:rPr>
              <a:t>메시지 알림</a:t>
            </a:r>
            <a:endParaRPr lang="en-US" sz="1958" dirty="0">
              <a:solidFill>
                <a:srgbClr val="1B6282"/>
              </a:solidFill>
              <a:latin typeface="Source Han Sans KR Bold"/>
              <a:ea typeface="Source Han Sans KR Bold"/>
            </a:endParaRPr>
          </a:p>
        </p:txBody>
      </p:sp>
      <p:grpSp>
        <p:nvGrpSpPr>
          <p:cNvPr id="87" name="Group 11">
            <a:extLst>
              <a:ext uri="{FF2B5EF4-FFF2-40B4-BE49-F238E27FC236}">
                <a16:creationId xmlns:a16="http://schemas.microsoft.com/office/drawing/2014/main" id="{889AB218-11D8-4389-9DC1-86255E84C902}"/>
              </a:ext>
            </a:extLst>
          </p:cNvPr>
          <p:cNvGrpSpPr/>
          <p:nvPr/>
        </p:nvGrpSpPr>
        <p:grpSpPr>
          <a:xfrm>
            <a:off x="4982924" y="8807647"/>
            <a:ext cx="2444345" cy="895770"/>
            <a:chOff x="0" y="0"/>
            <a:chExt cx="569502" cy="135797"/>
          </a:xfrm>
        </p:grpSpPr>
        <p:sp>
          <p:nvSpPr>
            <p:cNvPr id="88" name="Freeform 12">
              <a:extLst>
                <a:ext uri="{FF2B5EF4-FFF2-40B4-BE49-F238E27FC236}">
                  <a16:creationId xmlns:a16="http://schemas.microsoft.com/office/drawing/2014/main" id="{60C5C3C8-158B-44B9-9990-3B04A832074D}"/>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9" name="TextBox 13">
              <a:extLst>
                <a:ext uri="{FF2B5EF4-FFF2-40B4-BE49-F238E27FC236}">
                  <a16:creationId xmlns:a16="http://schemas.microsoft.com/office/drawing/2014/main" id="{C846F430-7131-459C-9B45-9A30C5371803}"/>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94" name="TextBox 23">
            <a:extLst>
              <a:ext uri="{FF2B5EF4-FFF2-40B4-BE49-F238E27FC236}">
                <a16:creationId xmlns:a16="http://schemas.microsoft.com/office/drawing/2014/main" id="{CA86BD9A-BDCB-4822-A05C-B546E0E3053B}"/>
              </a:ext>
            </a:extLst>
          </p:cNvPr>
          <p:cNvSpPr txBox="1"/>
          <p:nvPr/>
        </p:nvSpPr>
        <p:spPr>
          <a:xfrm>
            <a:off x="5123932" y="8930404"/>
            <a:ext cx="2162328" cy="671081"/>
          </a:xfrm>
          <a:prstGeom prst="rect">
            <a:avLst/>
          </a:prstGeom>
        </p:spPr>
        <p:txBody>
          <a:bodyPr wrap="square" lIns="0" tIns="0" rIns="0" bIns="0" rtlCol="0" anchor="t">
            <a:spAutoFit/>
          </a:bodyPr>
          <a:lstStyle/>
          <a:p>
            <a:pPr algn="ctr">
              <a:lnSpc>
                <a:spcPts val="2742"/>
              </a:lnSpc>
            </a:pPr>
            <a:r>
              <a:rPr lang="ko-KR" altLang="en-US" sz="1958" dirty="0">
                <a:solidFill>
                  <a:srgbClr val="1B6282"/>
                </a:solidFill>
                <a:latin typeface="Source Han Sans KR Bold"/>
                <a:ea typeface="Source Han Sans KR Bold"/>
              </a:rPr>
              <a:t>채팅창 간소화</a:t>
            </a:r>
            <a:endParaRPr lang="en-US" altLang="ko-KR" sz="1958" dirty="0">
              <a:solidFill>
                <a:srgbClr val="1B6282"/>
              </a:solidFill>
              <a:latin typeface="Source Han Sans KR Bold"/>
              <a:ea typeface="Source Han Sans KR Bold"/>
            </a:endParaRPr>
          </a:p>
          <a:p>
            <a:pPr algn="ctr">
              <a:lnSpc>
                <a:spcPts val="2742"/>
              </a:lnSpc>
            </a:pPr>
            <a:r>
              <a:rPr lang="ko-KR" altLang="en-US" sz="1958" dirty="0">
                <a:solidFill>
                  <a:srgbClr val="1B6282"/>
                </a:solidFill>
                <a:latin typeface="Source Han Sans KR Bold"/>
                <a:ea typeface="Source Han Sans KR Bold"/>
              </a:rPr>
              <a:t>채팅창 서버 상태</a:t>
            </a:r>
            <a:endParaRPr lang="en-US" sz="1958" dirty="0">
              <a:solidFill>
                <a:srgbClr val="1B6282"/>
              </a:solidFill>
              <a:latin typeface="Source Han Sans KR Bold"/>
              <a:ea typeface="Source Han Sans KR Bold"/>
            </a:endParaRPr>
          </a:p>
        </p:txBody>
      </p:sp>
      <p:grpSp>
        <p:nvGrpSpPr>
          <p:cNvPr id="95" name="Group 11">
            <a:extLst>
              <a:ext uri="{FF2B5EF4-FFF2-40B4-BE49-F238E27FC236}">
                <a16:creationId xmlns:a16="http://schemas.microsoft.com/office/drawing/2014/main" id="{4E96D880-F7CF-4764-90BA-025C21BA2FE8}"/>
              </a:ext>
            </a:extLst>
          </p:cNvPr>
          <p:cNvGrpSpPr/>
          <p:nvPr/>
        </p:nvGrpSpPr>
        <p:grpSpPr>
          <a:xfrm>
            <a:off x="1815421" y="8793345"/>
            <a:ext cx="2444345" cy="895770"/>
            <a:chOff x="0" y="0"/>
            <a:chExt cx="569502" cy="135797"/>
          </a:xfrm>
        </p:grpSpPr>
        <p:sp>
          <p:nvSpPr>
            <p:cNvPr id="97" name="Freeform 12">
              <a:extLst>
                <a:ext uri="{FF2B5EF4-FFF2-40B4-BE49-F238E27FC236}">
                  <a16:creationId xmlns:a16="http://schemas.microsoft.com/office/drawing/2014/main" id="{160973FA-ABA2-4722-89D2-700DA22E1E0C}"/>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98" name="TextBox 13">
              <a:extLst>
                <a:ext uri="{FF2B5EF4-FFF2-40B4-BE49-F238E27FC236}">
                  <a16:creationId xmlns:a16="http://schemas.microsoft.com/office/drawing/2014/main" id="{3B8DE9EF-2C18-404C-A55E-F4D51E46315B}"/>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99" name="TextBox 23">
            <a:extLst>
              <a:ext uri="{FF2B5EF4-FFF2-40B4-BE49-F238E27FC236}">
                <a16:creationId xmlns:a16="http://schemas.microsoft.com/office/drawing/2014/main" id="{2B48D02B-C870-4278-8B98-BDA905C0EA5C}"/>
              </a:ext>
            </a:extLst>
          </p:cNvPr>
          <p:cNvSpPr txBox="1"/>
          <p:nvPr/>
        </p:nvSpPr>
        <p:spPr>
          <a:xfrm>
            <a:off x="1956429" y="9085483"/>
            <a:ext cx="2162328" cy="324833"/>
          </a:xfrm>
          <a:prstGeom prst="rect">
            <a:avLst/>
          </a:prstGeom>
        </p:spPr>
        <p:txBody>
          <a:bodyPr wrap="square" lIns="0" tIns="0" rIns="0" bIns="0" rtlCol="0" anchor="t">
            <a:spAutoFit/>
          </a:bodyPr>
          <a:lstStyle/>
          <a:p>
            <a:pPr algn="ctr">
              <a:lnSpc>
                <a:spcPts val="2742"/>
              </a:lnSpc>
            </a:pPr>
            <a:r>
              <a:rPr lang="ko-KR" altLang="en-US" sz="1958" dirty="0">
                <a:solidFill>
                  <a:srgbClr val="1B6282"/>
                </a:solidFill>
                <a:latin typeface="Source Han Sans KR Bold"/>
                <a:ea typeface="Source Han Sans KR Bold"/>
              </a:rPr>
              <a:t>실시간 채팅창</a:t>
            </a:r>
            <a:endParaRPr lang="en-US" sz="1958" dirty="0">
              <a:solidFill>
                <a:srgbClr val="1B6282"/>
              </a:solidFill>
              <a:latin typeface="Source Han Sans KR Bold"/>
              <a:ea typeface="Source Han Sans KR Bold"/>
            </a:endParaRPr>
          </a:p>
        </p:txBody>
      </p:sp>
      <p:grpSp>
        <p:nvGrpSpPr>
          <p:cNvPr id="100" name="Group 11">
            <a:extLst>
              <a:ext uri="{FF2B5EF4-FFF2-40B4-BE49-F238E27FC236}">
                <a16:creationId xmlns:a16="http://schemas.microsoft.com/office/drawing/2014/main" id="{82AEDC21-DDC2-47C8-B2BD-B1662CD9E747}"/>
              </a:ext>
            </a:extLst>
          </p:cNvPr>
          <p:cNvGrpSpPr/>
          <p:nvPr/>
        </p:nvGrpSpPr>
        <p:grpSpPr>
          <a:xfrm>
            <a:off x="14485433" y="8842495"/>
            <a:ext cx="2444345" cy="895770"/>
            <a:chOff x="0" y="0"/>
            <a:chExt cx="569502" cy="135797"/>
          </a:xfrm>
        </p:grpSpPr>
        <p:sp>
          <p:nvSpPr>
            <p:cNvPr id="101" name="Freeform 12">
              <a:extLst>
                <a:ext uri="{FF2B5EF4-FFF2-40B4-BE49-F238E27FC236}">
                  <a16:creationId xmlns:a16="http://schemas.microsoft.com/office/drawing/2014/main" id="{EE48B679-4AA6-4EC8-9496-67A16771E192}"/>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2" name="TextBox 13">
              <a:extLst>
                <a:ext uri="{FF2B5EF4-FFF2-40B4-BE49-F238E27FC236}">
                  <a16:creationId xmlns:a16="http://schemas.microsoft.com/office/drawing/2014/main" id="{C010FF73-4252-49A1-866F-461F3DBF92EC}"/>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103" name="TextBox 23">
            <a:extLst>
              <a:ext uri="{FF2B5EF4-FFF2-40B4-BE49-F238E27FC236}">
                <a16:creationId xmlns:a16="http://schemas.microsoft.com/office/drawing/2014/main" id="{70F82FF7-E803-42DB-862E-624EADE6C2F5}"/>
              </a:ext>
            </a:extLst>
          </p:cNvPr>
          <p:cNvSpPr txBox="1"/>
          <p:nvPr/>
        </p:nvSpPr>
        <p:spPr>
          <a:xfrm>
            <a:off x="14649128" y="9124914"/>
            <a:ext cx="2162328" cy="324833"/>
          </a:xfrm>
          <a:prstGeom prst="rect">
            <a:avLst/>
          </a:prstGeom>
        </p:spPr>
        <p:txBody>
          <a:bodyPr wrap="square" lIns="0" tIns="0" rIns="0" bIns="0" rtlCol="0" anchor="t">
            <a:spAutoFit/>
          </a:bodyPr>
          <a:lstStyle/>
          <a:p>
            <a:pPr algn="ctr">
              <a:lnSpc>
                <a:spcPts val="2742"/>
              </a:lnSpc>
            </a:pPr>
            <a:r>
              <a:rPr lang="en-US" sz="1958" dirty="0">
                <a:solidFill>
                  <a:srgbClr val="1B6282"/>
                </a:solidFill>
                <a:latin typeface="Source Han Sans KR Bold"/>
                <a:ea typeface="Source Han Sans KR Bold"/>
              </a:rPr>
              <a:t>User</a:t>
            </a:r>
            <a:r>
              <a:rPr lang="ko-KR" altLang="en-US" sz="1958" dirty="0">
                <a:solidFill>
                  <a:srgbClr val="1B6282"/>
                </a:solidFill>
                <a:latin typeface="Source Han Sans KR Bold"/>
                <a:ea typeface="Source Han Sans KR Bold"/>
              </a:rPr>
              <a:t> </a:t>
            </a:r>
            <a:r>
              <a:rPr lang="en-US" altLang="ko-KR" sz="1958" dirty="0">
                <a:solidFill>
                  <a:srgbClr val="1B6282"/>
                </a:solidFill>
                <a:latin typeface="Source Han Sans KR Bold"/>
                <a:ea typeface="Source Han Sans KR Bold"/>
              </a:rPr>
              <a:t>ID</a:t>
            </a:r>
            <a:endParaRPr lang="en-US" sz="1958" dirty="0">
              <a:solidFill>
                <a:srgbClr val="1B6282"/>
              </a:solidFill>
              <a:latin typeface="Source Han Sans KR Bold"/>
              <a:ea typeface="Source Han Sans KR Bold"/>
            </a:endParaRPr>
          </a:p>
        </p:txBody>
      </p:sp>
      <p:cxnSp>
        <p:nvCxnSpPr>
          <p:cNvPr id="105" name="직선 연결선 104">
            <a:extLst>
              <a:ext uri="{FF2B5EF4-FFF2-40B4-BE49-F238E27FC236}">
                <a16:creationId xmlns:a16="http://schemas.microsoft.com/office/drawing/2014/main" id="{52337A2F-6B7F-451A-8128-E1955CA80D4E}"/>
              </a:ext>
            </a:extLst>
          </p:cNvPr>
          <p:cNvCxnSpPr>
            <a:cxnSpLocks/>
          </p:cNvCxnSpPr>
          <p:nvPr/>
        </p:nvCxnSpPr>
        <p:spPr>
          <a:xfrm>
            <a:off x="3105642" y="2152512"/>
            <a:ext cx="2637200" cy="0"/>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625FF29A-9C8E-4705-9FB2-106F39FFA73B}"/>
              </a:ext>
            </a:extLst>
          </p:cNvPr>
          <p:cNvCxnSpPr>
            <a:cxnSpLocks/>
            <a:stCxn id="23" idx="2"/>
            <a:endCxn id="71" idx="0"/>
          </p:cNvCxnSpPr>
          <p:nvPr/>
        </p:nvCxnSpPr>
        <p:spPr>
          <a:xfrm>
            <a:off x="12451263" y="5075254"/>
            <a:ext cx="13261" cy="689872"/>
          </a:xfrm>
          <a:prstGeom prst="line">
            <a:avLst/>
          </a:prstGeom>
          <a:ln w="31750">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107" name="Group 11">
            <a:extLst>
              <a:ext uri="{FF2B5EF4-FFF2-40B4-BE49-F238E27FC236}">
                <a16:creationId xmlns:a16="http://schemas.microsoft.com/office/drawing/2014/main" id="{C8F2813E-5699-4C9A-9675-E9DB4E6650C9}"/>
              </a:ext>
            </a:extLst>
          </p:cNvPr>
          <p:cNvGrpSpPr/>
          <p:nvPr/>
        </p:nvGrpSpPr>
        <p:grpSpPr>
          <a:xfrm>
            <a:off x="2209580" y="1809104"/>
            <a:ext cx="1685542" cy="671081"/>
            <a:chOff x="0" y="-47625"/>
            <a:chExt cx="1498352" cy="763329"/>
          </a:xfrm>
        </p:grpSpPr>
        <p:sp>
          <p:nvSpPr>
            <p:cNvPr id="108" name="Freeform 12">
              <a:extLst>
                <a:ext uri="{FF2B5EF4-FFF2-40B4-BE49-F238E27FC236}">
                  <a16:creationId xmlns:a16="http://schemas.microsoft.com/office/drawing/2014/main" id="{BD41BB02-C8D8-4CE6-8FE6-B62675CFE29D}"/>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dirty="0"/>
            </a:p>
          </p:txBody>
        </p:sp>
        <p:sp>
          <p:nvSpPr>
            <p:cNvPr id="109" name="TextBox 13">
              <a:extLst>
                <a:ext uri="{FF2B5EF4-FFF2-40B4-BE49-F238E27FC236}">
                  <a16:creationId xmlns:a16="http://schemas.microsoft.com/office/drawing/2014/main" id="{533B595E-025B-4778-8A56-3A2214539859}"/>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10" name="TextBox 33">
            <a:extLst>
              <a:ext uri="{FF2B5EF4-FFF2-40B4-BE49-F238E27FC236}">
                <a16:creationId xmlns:a16="http://schemas.microsoft.com/office/drawing/2014/main" id="{C1777820-4A76-44D4-8F46-40C0FB5573F9}"/>
              </a:ext>
            </a:extLst>
          </p:cNvPr>
          <p:cNvSpPr txBox="1"/>
          <p:nvPr/>
        </p:nvSpPr>
        <p:spPr>
          <a:xfrm>
            <a:off x="2346848" y="2020360"/>
            <a:ext cx="1411005" cy="324833"/>
          </a:xfrm>
          <a:prstGeom prst="rect">
            <a:avLst/>
          </a:prstGeom>
        </p:spPr>
        <p:txBody>
          <a:bodyPr wrap="square" lIns="0" tIns="0" rIns="0" bIns="0" rtlCol="0" anchor="t">
            <a:spAutoFit/>
          </a:bodyPr>
          <a:lstStyle/>
          <a:p>
            <a:pPr algn="ctr">
              <a:lnSpc>
                <a:spcPts val="2742"/>
              </a:lnSpc>
            </a:pPr>
            <a:r>
              <a:rPr lang="en-US" altLang="ko-KR" sz="1958" dirty="0">
                <a:solidFill>
                  <a:srgbClr val="FFFFFF"/>
                </a:solidFill>
                <a:latin typeface="Source Han Sans KR Bold"/>
                <a:ea typeface="Source Han Sans KR Bold"/>
              </a:rPr>
              <a:t>Child Node</a:t>
            </a:r>
            <a:endParaRPr lang="en-US" sz="1958" dirty="0">
              <a:solidFill>
                <a:srgbClr val="FFFFFF"/>
              </a:solidFill>
              <a:latin typeface="Source Han Sans KR Bold"/>
              <a:ea typeface="Source Han Sans KR Bold"/>
            </a:endParaRPr>
          </a:p>
        </p:txBody>
      </p:sp>
      <p:pic>
        <p:nvPicPr>
          <p:cNvPr id="46" name="그림 45">
            <a:extLst>
              <a:ext uri="{FF2B5EF4-FFF2-40B4-BE49-F238E27FC236}">
                <a16:creationId xmlns:a16="http://schemas.microsoft.com/office/drawing/2014/main" id="{747704C2-9790-464E-BDD7-A98B478804B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68615" y="7679175"/>
            <a:ext cx="2524125" cy="828675"/>
          </a:xfrm>
          <a:prstGeom prst="rect">
            <a:avLst/>
          </a:prstGeom>
        </p:spPr>
      </p:pic>
      <p:cxnSp>
        <p:nvCxnSpPr>
          <p:cNvPr id="118" name="직선 연결선 117">
            <a:extLst>
              <a:ext uri="{FF2B5EF4-FFF2-40B4-BE49-F238E27FC236}">
                <a16:creationId xmlns:a16="http://schemas.microsoft.com/office/drawing/2014/main" id="{E091405A-C622-4D28-9F93-944A0B7189BE}"/>
              </a:ext>
            </a:extLst>
          </p:cNvPr>
          <p:cNvCxnSpPr>
            <a:cxnSpLocks/>
            <a:stCxn id="109" idx="2"/>
            <a:endCxn id="104" idx="0"/>
          </p:cNvCxnSpPr>
          <p:nvPr/>
        </p:nvCxnSpPr>
        <p:spPr>
          <a:xfrm flipH="1">
            <a:off x="3049529" y="2480185"/>
            <a:ext cx="2822" cy="737429"/>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2" name="Freeform 8">
            <a:extLst>
              <a:ext uri="{FF2B5EF4-FFF2-40B4-BE49-F238E27FC236}">
                <a16:creationId xmlns:a16="http://schemas.microsoft.com/office/drawing/2014/main" id="{6277FDE7-3BD3-4B29-88FA-C55CC7E16728}"/>
              </a:ext>
            </a:extLst>
          </p:cNvPr>
          <p:cNvSpPr/>
          <p:nvPr/>
        </p:nvSpPr>
        <p:spPr>
          <a:xfrm>
            <a:off x="5742842" y="203440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3" name="Freeform 8">
            <a:extLst>
              <a:ext uri="{FF2B5EF4-FFF2-40B4-BE49-F238E27FC236}">
                <a16:creationId xmlns:a16="http://schemas.microsoft.com/office/drawing/2014/main" id="{F1A1CDBD-318E-4CA8-9386-8ACF047F81DA}"/>
              </a:ext>
            </a:extLst>
          </p:cNvPr>
          <p:cNvSpPr/>
          <p:nvPr/>
        </p:nvSpPr>
        <p:spPr>
          <a:xfrm>
            <a:off x="8334402" y="233170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4" name="Freeform 8">
            <a:extLst>
              <a:ext uri="{FF2B5EF4-FFF2-40B4-BE49-F238E27FC236}">
                <a16:creationId xmlns:a16="http://schemas.microsoft.com/office/drawing/2014/main" id="{BF15FEBA-9D27-4BA3-A754-7BCC15271A6B}"/>
              </a:ext>
            </a:extLst>
          </p:cNvPr>
          <p:cNvSpPr/>
          <p:nvPr/>
        </p:nvSpPr>
        <p:spPr>
          <a:xfrm>
            <a:off x="9904935" y="2282780"/>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5" name="Freeform 8">
            <a:extLst>
              <a:ext uri="{FF2B5EF4-FFF2-40B4-BE49-F238E27FC236}">
                <a16:creationId xmlns:a16="http://schemas.microsoft.com/office/drawing/2014/main" id="{EF6BD110-AA2D-4733-BC71-29CD13201504}"/>
              </a:ext>
            </a:extLst>
          </p:cNvPr>
          <p:cNvSpPr/>
          <p:nvPr/>
        </p:nvSpPr>
        <p:spPr>
          <a:xfrm>
            <a:off x="12503374" y="1115866"/>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cxnSp>
        <p:nvCxnSpPr>
          <p:cNvPr id="142" name="직선 연결선 141">
            <a:extLst>
              <a:ext uri="{FF2B5EF4-FFF2-40B4-BE49-F238E27FC236}">
                <a16:creationId xmlns:a16="http://schemas.microsoft.com/office/drawing/2014/main" id="{D29EDC04-6727-4218-A4EC-787ABF888BD9}"/>
              </a:ext>
            </a:extLst>
          </p:cNvPr>
          <p:cNvCxnSpPr>
            <a:cxnSpLocks/>
          </p:cNvCxnSpPr>
          <p:nvPr/>
        </p:nvCxnSpPr>
        <p:spPr>
          <a:xfrm>
            <a:off x="12344400" y="7010363"/>
            <a:ext cx="0" cy="449341"/>
          </a:xfrm>
          <a:prstGeom prst="line">
            <a:avLst/>
          </a:prstGeom>
          <a:ln w="31750">
            <a:solidFill>
              <a:schemeClr val="bg1">
                <a:lumMod val="50000"/>
              </a:schemeClr>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4CB55951-7C5B-4316-99E0-3D8BA0EDF6C3}"/>
              </a:ext>
            </a:extLst>
          </p:cNvPr>
          <p:cNvCxnSpPr>
            <a:cxnSpLocks/>
          </p:cNvCxnSpPr>
          <p:nvPr/>
        </p:nvCxnSpPr>
        <p:spPr>
          <a:xfrm>
            <a:off x="12627085" y="7010363"/>
            <a:ext cx="0" cy="449341"/>
          </a:xfrm>
          <a:prstGeom prst="line">
            <a:avLst/>
          </a:prstGeom>
          <a:ln w="31750">
            <a:solidFill>
              <a:schemeClr val="bg1">
                <a:lumMod val="50000"/>
              </a:schemeClr>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sp>
        <p:nvSpPr>
          <p:cNvPr id="147" name="TextBox 13">
            <a:extLst>
              <a:ext uri="{FF2B5EF4-FFF2-40B4-BE49-F238E27FC236}">
                <a16:creationId xmlns:a16="http://schemas.microsoft.com/office/drawing/2014/main" id="{5898C565-3176-4920-B25A-90E7262678E9}"/>
              </a:ext>
            </a:extLst>
          </p:cNvPr>
          <p:cNvSpPr txBox="1"/>
          <p:nvPr/>
        </p:nvSpPr>
        <p:spPr>
          <a:xfrm>
            <a:off x="3475846" y="9242978"/>
            <a:ext cx="1499788" cy="1088491"/>
          </a:xfrm>
          <a:prstGeom prst="rect">
            <a:avLst/>
          </a:prstGeom>
        </p:spPr>
        <p:txBody>
          <a:bodyPr lIns="254000" tIns="254000" rIns="254000" bIns="254000" rtlCol="0" anchor="ctr"/>
          <a:lstStyle/>
          <a:p>
            <a:pPr algn="ctr">
              <a:lnSpc>
                <a:spcPts val="2100"/>
              </a:lnSpc>
            </a:pPr>
            <a:endParaRPr dirty="0"/>
          </a:p>
        </p:txBody>
      </p:sp>
    </p:spTree>
    <p:extLst>
      <p:ext uri="{BB962C8B-B14F-4D97-AF65-F5344CB8AC3E}">
        <p14:creationId xmlns:p14="http://schemas.microsoft.com/office/powerpoint/2010/main" val="395072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0722" y="992419"/>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Main</a:t>
            </a:r>
          </a:p>
        </p:txBody>
      </p:sp>
      <p:grpSp>
        <p:nvGrpSpPr>
          <p:cNvPr id="59" name="Group 11">
            <a:extLst>
              <a:ext uri="{FF2B5EF4-FFF2-40B4-BE49-F238E27FC236}">
                <a16:creationId xmlns:a16="http://schemas.microsoft.com/office/drawing/2014/main" id="{D0045195-339C-4883-9BB6-34E920B050AF}"/>
              </a:ext>
            </a:extLst>
          </p:cNvPr>
          <p:cNvGrpSpPr/>
          <p:nvPr/>
        </p:nvGrpSpPr>
        <p:grpSpPr>
          <a:xfrm>
            <a:off x="7153441" y="2324902"/>
            <a:ext cx="3686456" cy="515605"/>
            <a:chOff x="0" y="0"/>
            <a:chExt cx="569502" cy="135797"/>
          </a:xfrm>
        </p:grpSpPr>
        <p:sp>
          <p:nvSpPr>
            <p:cNvPr id="64" name="Freeform 12">
              <a:extLst>
                <a:ext uri="{FF2B5EF4-FFF2-40B4-BE49-F238E27FC236}">
                  <a16:creationId xmlns:a16="http://schemas.microsoft.com/office/drawing/2014/main" id="{22ADB128-1643-4C59-BE0C-A5ED6744D6B3}"/>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65" name="TextBox 13">
              <a:extLst>
                <a:ext uri="{FF2B5EF4-FFF2-40B4-BE49-F238E27FC236}">
                  <a16:creationId xmlns:a16="http://schemas.microsoft.com/office/drawing/2014/main" id="{86564533-91CC-4E92-9E8C-58FCD43959F7}"/>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68" name="TextBox 23">
            <a:extLst>
              <a:ext uri="{FF2B5EF4-FFF2-40B4-BE49-F238E27FC236}">
                <a16:creationId xmlns:a16="http://schemas.microsoft.com/office/drawing/2014/main" id="{7D76A9A1-0719-470A-A9C0-00344DE4D4EA}"/>
              </a:ext>
            </a:extLst>
          </p:cNvPr>
          <p:cNvSpPr txBox="1"/>
          <p:nvPr/>
        </p:nvSpPr>
        <p:spPr>
          <a:xfrm>
            <a:off x="7153441" y="2420287"/>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Ticker Tape Widget</a:t>
            </a:r>
          </a:p>
        </p:txBody>
      </p:sp>
      <p:grpSp>
        <p:nvGrpSpPr>
          <p:cNvPr id="69" name="Group 11">
            <a:extLst>
              <a:ext uri="{FF2B5EF4-FFF2-40B4-BE49-F238E27FC236}">
                <a16:creationId xmlns:a16="http://schemas.microsoft.com/office/drawing/2014/main" id="{6AEECA7C-6F0B-4E7B-83E8-94E95DDFBC23}"/>
              </a:ext>
            </a:extLst>
          </p:cNvPr>
          <p:cNvGrpSpPr/>
          <p:nvPr/>
        </p:nvGrpSpPr>
        <p:grpSpPr>
          <a:xfrm>
            <a:off x="7153441" y="3696384"/>
            <a:ext cx="3686456" cy="515605"/>
            <a:chOff x="0" y="0"/>
            <a:chExt cx="569502" cy="135797"/>
          </a:xfrm>
        </p:grpSpPr>
        <p:sp>
          <p:nvSpPr>
            <p:cNvPr id="70" name="Freeform 12">
              <a:extLst>
                <a:ext uri="{FF2B5EF4-FFF2-40B4-BE49-F238E27FC236}">
                  <a16:creationId xmlns:a16="http://schemas.microsoft.com/office/drawing/2014/main" id="{6E9D735D-104A-465B-890C-C7BE5EA4090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1" name="TextBox 13">
              <a:extLst>
                <a:ext uri="{FF2B5EF4-FFF2-40B4-BE49-F238E27FC236}">
                  <a16:creationId xmlns:a16="http://schemas.microsoft.com/office/drawing/2014/main" id="{61F2A593-0209-4DB1-B5ED-EBDA85E192B9}"/>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72" name="TextBox 23">
            <a:extLst>
              <a:ext uri="{FF2B5EF4-FFF2-40B4-BE49-F238E27FC236}">
                <a16:creationId xmlns:a16="http://schemas.microsoft.com/office/drawing/2014/main" id="{2DA0D464-3C8F-4589-92F5-1DAB388909A1}"/>
              </a:ext>
            </a:extLst>
          </p:cNvPr>
          <p:cNvSpPr txBox="1"/>
          <p:nvPr/>
        </p:nvSpPr>
        <p:spPr>
          <a:xfrm>
            <a:off x="7153441" y="3791769"/>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Advanced Real-Time Chart</a:t>
            </a:r>
          </a:p>
        </p:txBody>
      </p:sp>
      <p:grpSp>
        <p:nvGrpSpPr>
          <p:cNvPr id="73" name="Group 11">
            <a:extLst>
              <a:ext uri="{FF2B5EF4-FFF2-40B4-BE49-F238E27FC236}">
                <a16:creationId xmlns:a16="http://schemas.microsoft.com/office/drawing/2014/main" id="{565E3D6E-1E76-4296-92D1-C402F50E9865}"/>
              </a:ext>
            </a:extLst>
          </p:cNvPr>
          <p:cNvGrpSpPr/>
          <p:nvPr/>
        </p:nvGrpSpPr>
        <p:grpSpPr>
          <a:xfrm>
            <a:off x="7153441" y="4434650"/>
            <a:ext cx="3686456" cy="515605"/>
            <a:chOff x="0" y="0"/>
            <a:chExt cx="569502" cy="135797"/>
          </a:xfrm>
        </p:grpSpPr>
        <p:sp>
          <p:nvSpPr>
            <p:cNvPr id="74" name="Freeform 12">
              <a:extLst>
                <a:ext uri="{FF2B5EF4-FFF2-40B4-BE49-F238E27FC236}">
                  <a16:creationId xmlns:a16="http://schemas.microsoft.com/office/drawing/2014/main" id="{7762285B-BEC5-4759-9FF7-0EE9DE631B03}"/>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5" name="TextBox 13">
              <a:extLst>
                <a:ext uri="{FF2B5EF4-FFF2-40B4-BE49-F238E27FC236}">
                  <a16:creationId xmlns:a16="http://schemas.microsoft.com/office/drawing/2014/main" id="{74A963D5-EE79-44AF-9BC8-59655DD0D48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76" name="TextBox 23">
            <a:extLst>
              <a:ext uri="{FF2B5EF4-FFF2-40B4-BE49-F238E27FC236}">
                <a16:creationId xmlns:a16="http://schemas.microsoft.com/office/drawing/2014/main" id="{DC87AD02-6B42-43E2-B988-5B69E19293B1}"/>
              </a:ext>
            </a:extLst>
          </p:cNvPr>
          <p:cNvSpPr txBox="1"/>
          <p:nvPr/>
        </p:nvSpPr>
        <p:spPr>
          <a:xfrm>
            <a:off x="7153441" y="4530035"/>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Cryptocurrency Market</a:t>
            </a:r>
          </a:p>
        </p:txBody>
      </p:sp>
      <p:grpSp>
        <p:nvGrpSpPr>
          <p:cNvPr id="77" name="Group 11">
            <a:extLst>
              <a:ext uri="{FF2B5EF4-FFF2-40B4-BE49-F238E27FC236}">
                <a16:creationId xmlns:a16="http://schemas.microsoft.com/office/drawing/2014/main" id="{F1C43004-3645-4935-9CB7-8F86C105C808}"/>
              </a:ext>
            </a:extLst>
          </p:cNvPr>
          <p:cNvGrpSpPr/>
          <p:nvPr/>
        </p:nvGrpSpPr>
        <p:grpSpPr>
          <a:xfrm>
            <a:off x="7153441" y="5114890"/>
            <a:ext cx="3686456" cy="515605"/>
            <a:chOff x="0" y="0"/>
            <a:chExt cx="569502" cy="135797"/>
          </a:xfrm>
        </p:grpSpPr>
        <p:sp>
          <p:nvSpPr>
            <p:cNvPr id="78" name="Freeform 12">
              <a:extLst>
                <a:ext uri="{FF2B5EF4-FFF2-40B4-BE49-F238E27FC236}">
                  <a16:creationId xmlns:a16="http://schemas.microsoft.com/office/drawing/2014/main" id="{9D4BE821-0A5B-4724-BE30-6535815ACA86}"/>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9" name="TextBox 13">
              <a:extLst>
                <a:ext uri="{FF2B5EF4-FFF2-40B4-BE49-F238E27FC236}">
                  <a16:creationId xmlns:a16="http://schemas.microsoft.com/office/drawing/2014/main" id="{BF399612-57CF-4886-9A1A-8D6371E53965}"/>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0" name="TextBox 23">
            <a:extLst>
              <a:ext uri="{FF2B5EF4-FFF2-40B4-BE49-F238E27FC236}">
                <a16:creationId xmlns:a16="http://schemas.microsoft.com/office/drawing/2014/main" id="{EAA4AF05-945B-4C7B-95F0-5E600C0FB4E9}"/>
              </a:ext>
            </a:extLst>
          </p:cNvPr>
          <p:cNvSpPr txBox="1"/>
          <p:nvPr/>
        </p:nvSpPr>
        <p:spPr>
          <a:xfrm>
            <a:off x="7153441" y="5210275"/>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Technical Analysis</a:t>
            </a:r>
          </a:p>
        </p:txBody>
      </p:sp>
      <p:grpSp>
        <p:nvGrpSpPr>
          <p:cNvPr id="81" name="Group 11">
            <a:extLst>
              <a:ext uri="{FF2B5EF4-FFF2-40B4-BE49-F238E27FC236}">
                <a16:creationId xmlns:a16="http://schemas.microsoft.com/office/drawing/2014/main" id="{D5F0E710-6B6D-4E0A-9323-3D26034CDBCC}"/>
              </a:ext>
            </a:extLst>
          </p:cNvPr>
          <p:cNvGrpSpPr/>
          <p:nvPr/>
        </p:nvGrpSpPr>
        <p:grpSpPr>
          <a:xfrm>
            <a:off x="7153441" y="5844198"/>
            <a:ext cx="3686456" cy="515605"/>
            <a:chOff x="0" y="0"/>
            <a:chExt cx="569502" cy="135797"/>
          </a:xfrm>
        </p:grpSpPr>
        <p:sp>
          <p:nvSpPr>
            <p:cNvPr id="82" name="Freeform 12">
              <a:extLst>
                <a:ext uri="{FF2B5EF4-FFF2-40B4-BE49-F238E27FC236}">
                  <a16:creationId xmlns:a16="http://schemas.microsoft.com/office/drawing/2014/main" id="{F4893DE7-6683-442E-8776-EF4029F3B2E1}"/>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3" name="TextBox 13">
              <a:extLst>
                <a:ext uri="{FF2B5EF4-FFF2-40B4-BE49-F238E27FC236}">
                  <a16:creationId xmlns:a16="http://schemas.microsoft.com/office/drawing/2014/main" id="{81382898-996C-48C1-BC17-C268F0444B9D}"/>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4" name="TextBox 23">
            <a:extLst>
              <a:ext uri="{FF2B5EF4-FFF2-40B4-BE49-F238E27FC236}">
                <a16:creationId xmlns:a16="http://schemas.microsoft.com/office/drawing/2014/main" id="{CD5B9BD0-4A55-40C5-91F3-CFBDA9B51D3C}"/>
              </a:ext>
            </a:extLst>
          </p:cNvPr>
          <p:cNvSpPr txBox="1"/>
          <p:nvPr/>
        </p:nvSpPr>
        <p:spPr>
          <a:xfrm>
            <a:off x="7153441" y="5939583"/>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Stock-Overview</a:t>
            </a:r>
          </a:p>
        </p:txBody>
      </p:sp>
      <p:grpSp>
        <p:nvGrpSpPr>
          <p:cNvPr id="85" name="Group 11">
            <a:extLst>
              <a:ext uri="{FF2B5EF4-FFF2-40B4-BE49-F238E27FC236}">
                <a16:creationId xmlns:a16="http://schemas.microsoft.com/office/drawing/2014/main" id="{8B6D9CC9-20CE-443C-8A1F-DA5402437FAF}"/>
              </a:ext>
            </a:extLst>
          </p:cNvPr>
          <p:cNvGrpSpPr/>
          <p:nvPr/>
        </p:nvGrpSpPr>
        <p:grpSpPr>
          <a:xfrm>
            <a:off x="7153441" y="6524440"/>
            <a:ext cx="3686456" cy="515605"/>
            <a:chOff x="0" y="0"/>
            <a:chExt cx="569502" cy="135797"/>
          </a:xfrm>
        </p:grpSpPr>
        <p:sp>
          <p:nvSpPr>
            <p:cNvPr id="86" name="Freeform 12">
              <a:extLst>
                <a:ext uri="{FF2B5EF4-FFF2-40B4-BE49-F238E27FC236}">
                  <a16:creationId xmlns:a16="http://schemas.microsoft.com/office/drawing/2014/main" id="{10AC647C-0A6D-40C4-9306-01D832353802}"/>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7" name="TextBox 13">
              <a:extLst>
                <a:ext uri="{FF2B5EF4-FFF2-40B4-BE49-F238E27FC236}">
                  <a16:creationId xmlns:a16="http://schemas.microsoft.com/office/drawing/2014/main" id="{D41E4AE0-3F1D-49F6-80D4-5EEDCD75AC5F}"/>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8" name="TextBox 23">
            <a:extLst>
              <a:ext uri="{FF2B5EF4-FFF2-40B4-BE49-F238E27FC236}">
                <a16:creationId xmlns:a16="http://schemas.microsoft.com/office/drawing/2014/main" id="{85749146-3843-468A-946C-2839F735CCFA}"/>
              </a:ext>
            </a:extLst>
          </p:cNvPr>
          <p:cNvSpPr txBox="1"/>
          <p:nvPr/>
        </p:nvSpPr>
        <p:spPr>
          <a:xfrm>
            <a:off x="7153441" y="6619825"/>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Company Profile</a:t>
            </a:r>
          </a:p>
        </p:txBody>
      </p:sp>
      <p:grpSp>
        <p:nvGrpSpPr>
          <p:cNvPr id="89" name="Group 11">
            <a:extLst>
              <a:ext uri="{FF2B5EF4-FFF2-40B4-BE49-F238E27FC236}">
                <a16:creationId xmlns:a16="http://schemas.microsoft.com/office/drawing/2014/main" id="{47D828F5-4C52-4D6C-9D41-75A5360DC574}"/>
              </a:ext>
            </a:extLst>
          </p:cNvPr>
          <p:cNvGrpSpPr/>
          <p:nvPr/>
        </p:nvGrpSpPr>
        <p:grpSpPr>
          <a:xfrm>
            <a:off x="7153441" y="2997731"/>
            <a:ext cx="3686456" cy="515605"/>
            <a:chOff x="0" y="0"/>
            <a:chExt cx="569502" cy="135797"/>
          </a:xfrm>
        </p:grpSpPr>
        <p:sp>
          <p:nvSpPr>
            <p:cNvPr id="90" name="Freeform 12">
              <a:extLst>
                <a:ext uri="{FF2B5EF4-FFF2-40B4-BE49-F238E27FC236}">
                  <a16:creationId xmlns:a16="http://schemas.microsoft.com/office/drawing/2014/main" id="{51BE84CC-2263-4DCE-8FAD-31580FF27D4F}"/>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91" name="TextBox 13">
              <a:extLst>
                <a:ext uri="{FF2B5EF4-FFF2-40B4-BE49-F238E27FC236}">
                  <a16:creationId xmlns:a16="http://schemas.microsoft.com/office/drawing/2014/main" id="{5D69A6FF-6626-45D9-ADA6-8FFCF9502DDB}"/>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92" name="TextBox 23">
            <a:extLst>
              <a:ext uri="{FF2B5EF4-FFF2-40B4-BE49-F238E27FC236}">
                <a16:creationId xmlns:a16="http://schemas.microsoft.com/office/drawing/2014/main" id="{F3E3946F-1897-488C-93C6-CF5ED5FFE847}"/>
              </a:ext>
            </a:extLst>
          </p:cNvPr>
          <p:cNvSpPr txBox="1"/>
          <p:nvPr/>
        </p:nvSpPr>
        <p:spPr>
          <a:xfrm>
            <a:off x="7153441" y="3093116"/>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Symbol Info</a:t>
            </a:r>
          </a:p>
        </p:txBody>
      </p:sp>
      <p:grpSp>
        <p:nvGrpSpPr>
          <p:cNvPr id="98" name="Group 11">
            <a:extLst>
              <a:ext uri="{FF2B5EF4-FFF2-40B4-BE49-F238E27FC236}">
                <a16:creationId xmlns:a16="http://schemas.microsoft.com/office/drawing/2014/main" id="{E934AB02-41AE-4583-A371-3A058129647B}"/>
              </a:ext>
            </a:extLst>
          </p:cNvPr>
          <p:cNvGrpSpPr/>
          <p:nvPr/>
        </p:nvGrpSpPr>
        <p:grpSpPr>
          <a:xfrm>
            <a:off x="7353300" y="8420100"/>
            <a:ext cx="3581400" cy="1088492"/>
            <a:chOff x="0" y="-47625"/>
            <a:chExt cx="1498352" cy="763329"/>
          </a:xfrm>
        </p:grpSpPr>
        <p:sp>
          <p:nvSpPr>
            <p:cNvPr id="99" name="Freeform 12">
              <a:extLst>
                <a:ext uri="{FF2B5EF4-FFF2-40B4-BE49-F238E27FC236}">
                  <a16:creationId xmlns:a16="http://schemas.microsoft.com/office/drawing/2014/main" id="{130864E4-C803-45F7-BB24-8A7FBB2DDA69}"/>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dirty="0"/>
            </a:p>
          </p:txBody>
        </p:sp>
        <p:sp>
          <p:nvSpPr>
            <p:cNvPr id="100" name="TextBox 13">
              <a:extLst>
                <a:ext uri="{FF2B5EF4-FFF2-40B4-BE49-F238E27FC236}">
                  <a16:creationId xmlns:a16="http://schemas.microsoft.com/office/drawing/2014/main" id="{50AC3358-38B8-4A63-8747-91AC94188F7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01" name="TextBox 33">
            <a:extLst>
              <a:ext uri="{FF2B5EF4-FFF2-40B4-BE49-F238E27FC236}">
                <a16:creationId xmlns:a16="http://schemas.microsoft.com/office/drawing/2014/main" id="{42A4782E-81CC-493E-B225-590909CDF9A1}"/>
              </a:ext>
            </a:extLst>
          </p:cNvPr>
          <p:cNvSpPr txBox="1"/>
          <p:nvPr/>
        </p:nvSpPr>
        <p:spPr>
          <a:xfrm>
            <a:off x="7658099" y="8847112"/>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위젯을 활용한 생산성 증가</a:t>
            </a:r>
            <a:endParaRPr lang="en-US" sz="1958" dirty="0">
              <a:solidFill>
                <a:srgbClr val="FFFFFF"/>
              </a:solidFill>
              <a:latin typeface="Source Han Sans KR Bold"/>
              <a:ea typeface="Source Han Sans KR Bold"/>
            </a:endParaRPr>
          </a:p>
        </p:txBody>
      </p:sp>
      <p:cxnSp>
        <p:nvCxnSpPr>
          <p:cNvPr id="46" name="직선 연결선 45">
            <a:extLst>
              <a:ext uri="{FF2B5EF4-FFF2-40B4-BE49-F238E27FC236}">
                <a16:creationId xmlns:a16="http://schemas.microsoft.com/office/drawing/2014/main" id="{20A28342-B422-45A5-99BD-0E9E57602A9A}"/>
              </a:ext>
            </a:extLst>
          </p:cNvPr>
          <p:cNvCxnSpPr>
            <a:cxnSpLocks/>
          </p:cNvCxnSpPr>
          <p:nvPr/>
        </p:nvCxnSpPr>
        <p:spPr>
          <a:xfrm>
            <a:off x="1272897" y="7353300"/>
            <a:ext cx="5737503" cy="1676400"/>
          </a:xfrm>
          <a:prstGeom prst="line">
            <a:avLst/>
          </a:prstGeom>
          <a:ln w="25400">
            <a:solidFill>
              <a:srgbClr val="1B6282"/>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36C50F3D-A288-4B16-966E-C55624AB08CE}"/>
              </a:ext>
            </a:extLst>
          </p:cNvPr>
          <p:cNvCxnSpPr>
            <a:cxnSpLocks/>
          </p:cNvCxnSpPr>
          <p:nvPr/>
        </p:nvCxnSpPr>
        <p:spPr>
          <a:xfrm flipH="1">
            <a:off x="11125200" y="7353300"/>
            <a:ext cx="6344171" cy="1676400"/>
          </a:xfrm>
          <a:prstGeom prst="line">
            <a:avLst/>
          </a:prstGeom>
          <a:ln w="25400">
            <a:solidFill>
              <a:srgbClr val="1B6282"/>
            </a:solidFill>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80281A14-DD2F-447E-9802-36E88E08D3E6}"/>
              </a:ext>
            </a:extLst>
          </p:cNvPr>
          <p:cNvSpPr/>
          <p:nvPr/>
        </p:nvSpPr>
        <p:spPr>
          <a:xfrm>
            <a:off x="11117985" y="2207124"/>
            <a:ext cx="6677650" cy="4797904"/>
          </a:xfrm>
          <a:prstGeom prst="roundRect">
            <a:avLst>
              <a:gd name="adj" fmla="val 4182"/>
            </a:avLst>
          </a:prstGeom>
          <a:solidFill>
            <a:srgbClr val="232333"/>
          </a:solid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사각형: 둥근 모서리 50">
            <a:extLst>
              <a:ext uri="{FF2B5EF4-FFF2-40B4-BE49-F238E27FC236}">
                <a16:creationId xmlns:a16="http://schemas.microsoft.com/office/drawing/2014/main" id="{49A92683-8EBE-405D-A8DE-ED896C356137}"/>
              </a:ext>
            </a:extLst>
          </p:cNvPr>
          <p:cNvSpPr/>
          <p:nvPr/>
        </p:nvSpPr>
        <p:spPr>
          <a:xfrm>
            <a:off x="602510" y="2197149"/>
            <a:ext cx="6249634" cy="4797904"/>
          </a:xfrm>
          <a:prstGeom prst="roundRect">
            <a:avLst>
              <a:gd name="adj" fmla="val 4182"/>
            </a:avLst>
          </a:prstGeom>
          <a:solidFill>
            <a:srgbClr val="232333"/>
          </a:solid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2" name="그림 51">
            <a:extLst>
              <a:ext uri="{FF2B5EF4-FFF2-40B4-BE49-F238E27FC236}">
                <a16:creationId xmlns:a16="http://schemas.microsoft.com/office/drawing/2014/main" id="{B000AC7B-F4AE-48EE-9C33-4040A17C5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384" y="3664097"/>
            <a:ext cx="5996360" cy="1813689"/>
          </a:xfrm>
          <a:prstGeom prst="rect">
            <a:avLst/>
          </a:prstGeom>
        </p:spPr>
      </p:pic>
      <p:pic>
        <p:nvPicPr>
          <p:cNvPr id="53" name="그림 52">
            <a:extLst>
              <a:ext uri="{FF2B5EF4-FFF2-40B4-BE49-F238E27FC236}">
                <a16:creationId xmlns:a16="http://schemas.microsoft.com/office/drawing/2014/main" id="{63A1914F-F67E-43C2-944B-33BE3096E1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383" y="2300059"/>
            <a:ext cx="5996360" cy="263138"/>
          </a:xfrm>
          <a:prstGeom prst="rect">
            <a:avLst/>
          </a:prstGeom>
        </p:spPr>
      </p:pic>
      <p:pic>
        <p:nvPicPr>
          <p:cNvPr id="54" name="그림 53">
            <a:extLst>
              <a:ext uri="{FF2B5EF4-FFF2-40B4-BE49-F238E27FC236}">
                <a16:creationId xmlns:a16="http://schemas.microsoft.com/office/drawing/2014/main" id="{59E1F584-9024-45EC-A4FA-06E4DC9785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383" y="2693393"/>
            <a:ext cx="5996360" cy="790992"/>
          </a:xfrm>
          <a:prstGeom prst="rect">
            <a:avLst/>
          </a:prstGeom>
        </p:spPr>
      </p:pic>
      <p:pic>
        <p:nvPicPr>
          <p:cNvPr id="55" name="그림 54">
            <a:extLst>
              <a:ext uri="{FF2B5EF4-FFF2-40B4-BE49-F238E27FC236}">
                <a16:creationId xmlns:a16="http://schemas.microsoft.com/office/drawing/2014/main" id="{65EFBBBA-7B59-43CF-997B-5800643AC3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384" y="5709643"/>
            <a:ext cx="5996360" cy="1085170"/>
          </a:xfrm>
          <a:prstGeom prst="rect">
            <a:avLst/>
          </a:prstGeom>
        </p:spPr>
      </p:pic>
      <p:pic>
        <p:nvPicPr>
          <p:cNvPr id="56" name="그림 55">
            <a:extLst>
              <a:ext uri="{FF2B5EF4-FFF2-40B4-BE49-F238E27FC236}">
                <a16:creationId xmlns:a16="http://schemas.microsoft.com/office/drawing/2014/main" id="{D3943754-886F-4A53-9189-C9A08483B0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43978" y="2545758"/>
            <a:ext cx="3298497" cy="3145186"/>
          </a:xfrm>
          <a:prstGeom prst="rect">
            <a:avLst/>
          </a:prstGeom>
        </p:spPr>
      </p:pic>
      <p:pic>
        <p:nvPicPr>
          <p:cNvPr id="57" name="그림 56">
            <a:extLst>
              <a:ext uri="{FF2B5EF4-FFF2-40B4-BE49-F238E27FC236}">
                <a16:creationId xmlns:a16="http://schemas.microsoft.com/office/drawing/2014/main" id="{18D30125-411E-4E66-8AFC-CDE340EEE1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65354" y="2545758"/>
            <a:ext cx="3022688" cy="2890338"/>
          </a:xfrm>
          <a:prstGeom prst="rect">
            <a:avLst/>
          </a:prstGeom>
        </p:spPr>
      </p:pic>
      <p:pic>
        <p:nvPicPr>
          <p:cNvPr id="58" name="그림 57">
            <a:extLst>
              <a:ext uri="{FF2B5EF4-FFF2-40B4-BE49-F238E27FC236}">
                <a16:creationId xmlns:a16="http://schemas.microsoft.com/office/drawing/2014/main" id="{B98644F6-256E-426A-AA92-95C8D0A5578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43977" y="5496896"/>
            <a:ext cx="6444065" cy="959754"/>
          </a:xfrm>
          <a:prstGeom prst="rect">
            <a:avLst/>
          </a:prstGeom>
        </p:spPr>
      </p:pic>
      <p:pic>
        <p:nvPicPr>
          <p:cNvPr id="60" name="그림 59">
            <a:extLst>
              <a:ext uri="{FF2B5EF4-FFF2-40B4-BE49-F238E27FC236}">
                <a16:creationId xmlns:a16="http://schemas.microsoft.com/office/drawing/2014/main" id="{6F9FB451-B192-41DC-965B-65B7868C35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257" y="7028901"/>
            <a:ext cx="6262887" cy="208927"/>
          </a:xfrm>
          <a:prstGeom prst="rect">
            <a:avLst/>
          </a:prstGeom>
        </p:spPr>
      </p:pic>
      <p:pic>
        <p:nvPicPr>
          <p:cNvPr id="61" name="그림 60">
            <a:extLst>
              <a:ext uri="{FF2B5EF4-FFF2-40B4-BE49-F238E27FC236}">
                <a16:creationId xmlns:a16="http://schemas.microsoft.com/office/drawing/2014/main" id="{2BFCDD2E-54D3-473D-8A84-4659715DF0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17986" y="7045185"/>
            <a:ext cx="6677649" cy="222764"/>
          </a:xfrm>
          <a:prstGeom prst="rect">
            <a:avLst/>
          </a:prstGeom>
        </p:spPr>
      </p:pic>
      <p:pic>
        <p:nvPicPr>
          <p:cNvPr id="63" name="그림 62">
            <a:extLst>
              <a:ext uri="{FF2B5EF4-FFF2-40B4-BE49-F238E27FC236}">
                <a16:creationId xmlns:a16="http://schemas.microsoft.com/office/drawing/2014/main" id="{EF2D9E25-5758-4B0B-86B6-FED4830E84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958" y="2141137"/>
            <a:ext cx="17235854" cy="5820961"/>
          </a:xfrm>
          <a:prstGeom prst="rect">
            <a:avLst/>
          </a:prstGeom>
        </p:spPr>
      </p:pic>
    </p:spTree>
    <p:extLst>
      <p:ext uri="{BB962C8B-B14F-4D97-AF65-F5344CB8AC3E}">
        <p14:creationId xmlns:p14="http://schemas.microsoft.com/office/powerpoint/2010/main" val="344770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63"/>
                                        </p:tgtEl>
                                      </p:cBhvr>
                                    </p:animEffect>
                                    <p:anim calcmode="lin" valueType="num">
                                      <p:cBhvr>
                                        <p:cTn id="7" dur="1000"/>
                                        <p:tgtEl>
                                          <p:spTgt spid="63"/>
                                        </p:tgtEl>
                                        <p:attrNameLst>
                                          <p:attrName>ppt_x</p:attrName>
                                        </p:attrNameLst>
                                      </p:cBhvr>
                                      <p:tavLst>
                                        <p:tav tm="0">
                                          <p:val>
                                            <p:strVal val="ppt_x"/>
                                          </p:val>
                                        </p:tav>
                                        <p:tav tm="100000">
                                          <p:val>
                                            <p:strVal val="ppt_x"/>
                                          </p:val>
                                        </p:tav>
                                      </p:tavLst>
                                    </p:anim>
                                    <p:anim calcmode="lin" valueType="num">
                                      <p:cBhvr>
                                        <p:cTn id="8" dur="1000"/>
                                        <p:tgtEl>
                                          <p:spTgt spid="63"/>
                                        </p:tgtEl>
                                        <p:attrNameLst>
                                          <p:attrName>ppt_y</p:attrName>
                                        </p:attrNameLst>
                                      </p:cBhvr>
                                      <p:tavLst>
                                        <p:tav tm="0">
                                          <p:val>
                                            <p:strVal val="ppt_y"/>
                                          </p:val>
                                        </p:tav>
                                        <p:tav tm="100000">
                                          <p:val>
                                            <p:strVal val="ppt_y+.1"/>
                                          </p:val>
                                        </p:tav>
                                      </p:tavLst>
                                    </p:anim>
                                    <p:set>
                                      <p:cBhvr>
                                        <p:cTn id="9" dur="1" fill="hold">
                                          <p:stCondLst>
                                            <p:cond delay="999"/>
                                          </p:stCondLst>
                                        </p:cTn>
                                        <p:tgtEl>
                                          <p:spTgt spid="6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1000"/>
                                        <p:tgtEl>
                                          <p:spTgt spid="59"/>
                                        </p:tgtEl>
                                      </p:cBhvr>
                                    </p:animEffect>
                                    <p:anim calcmode="lin" valueType="num">
                                      <p:cBhvr>
                                        <p:cTn id="15" dur="1000" fill="hold"/>
                                        <p:tgtEl>
                                          <p:spTgt spid="59"/>
                                        </p:tgtEl>
                                        <p:attrNameLst>
                                          <p:attrName>ppt_x</p:attrName>
                                        </p:attrNameLst>
                                      </p:cBhvr>
                                      <p:tavLst>
                                        <p:tav tm="0">
                                          <p:val>
                                            <p:strVal val="#ppt_x"/>
                                          </p:val>
                                        </p:tav>
                                        <p:tav tm="100000">
                                          <p:val>
                                            <p:strVal val="#ppt_x"/>
                                          </p:val>
                                        </p:tav>
                                      </p:tavLst>
                                    </p:anim>
                                    <p:anim calcmode="lin" valueType="num">
                                      <p:cBhvr>
                                        <p:cTn id="16" dur="1000" fill="hold"/>
                                        <p:tgtEl>
                                          <p:spTgt spid="5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anim calcmode="lin" valueType="num">
                                      <p:cBhvr>
                                        <p:cTn id="20" dur="1000" fill="hold"/>
                                        <p:tgtEl>
                                          <p:spTgt spid="68"/>
                                        </p:tgtEl>
                                        <p:attrNameLst>
                                          <p:attrName>ppt_x</p:attrName>
                                        </p:attrNameLst>
                                      </p:cBhvr>
                                      <p:tavLst>
                                        <p:tav tm="0">
                                          <p:val>
                                            <p:strVal val="#ppt_x"/>
                                          </p:val>
                                        </p:tav>
                                        <p:tav tm="100000">
                                          <p:val>
                                            <p:strVal val="#ppt_x"/>
                                          </p:val>
                                        </p:tav>
                                      </p:tavLst>
                                    </p:anim>
                                    <p:anim calcmode="lin" valueType="num">
                                      <p:cBhvr>
                                        <p:cTn id="21" dur="1000" fill="hold"/>
                                        <p:tgtEl>
                                          <p:spTgt spid="6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fade">
                                      <p:cBhvr>
                                        <p:cTn id="29" dur="1000"/>
                                        <p:tgtEl>
                                          <p:spTgt spid="72"/>
                                        </p:tgtEl>
                                      </p:cBhvr>
                                    </p:animEffect>
                                    <p:anim calcmode="lin" valueType="num">
                                      <p:cBhvr>
                                        <p:cTn id="30" dur="1000" fill="hold"/>
                                        <p:tgtEl>
                                          <p:spTgt spid="72"/>
                                        </p:tgtEl>
                                        <p:attrNameLst>
                                          <p:attrName>ppt_x</p:attrName>
                                        </p:attrNameLst>
                                      </p:cBhvr>
                                      <p:tavLst>
                                        <p:tav tm="0">
                                          <p:val>
                                            <p:strVal val="#ppt_x"/>
                                          </p:val>
                                        </p:tav>
                                        <p:tav tm="100000">
                                          <p:val>
                                            <p:strVal val="#ppt_x"/>
                                          </p:val>
                                        </p:tav>
                                      </p:tavLst>
                                    </p:anim>
                                    <p:anim calcmode="lin" valueType="num">
                                      <p:cBhvr>
                                        <p:cTn id="31" dur="1000" fill="hold"/>
                                        <p:tgtEl>
                                          <p:spTgt spid="7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anim calcmode="lin" valueType="num">
                                      <p:cBhvr>
                                        <p:cTn id="35" dur="1000" fill="hold"/>
                                        <p:tgtEl>
                                          <p:spTgt spid="73"/>
                                        </p:tgtEl>
                                        <p:attrNameLst>
                                          <p:attrName>ppt_x</p:attrName>
                                        </p:attrNameLst>
                                      </p:cBhvr>
                                      <p:tavLst>
                                        <p:tav tm="0">
                                          <p:val>
                                            <p:strVal val="#ppt_x"/>
                                          </p:val>
                                        </p:tav>
                                        <p:tav tm="100000">
                                          <p:val>
                                            <p:strVal val="#ppt_x"/>
                                          </p:val>
                                        </p:tav>
                                      </p:tavLst>
                                    </p:anim>
                                    <p:anim calcmode="lin" valueType="num">
                                      <p:cBhvr>
                                        <p:cTn id="36" dur="1000" fill="hold"/>
                                        <p:tgtEl>
                                          <p:spTgt spid="7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1000"/>
                                        <p:tgtEl>
                                          <p:spTgt spid="76"/>
                                        </p:tgtEl>
                                      </p:cBhvr>
                                    </p:animEffect>
                                    <p:anim calcmode="lin" valueType="num">
                                      <p:cBhvr>
                                        <p:cTn id="40" dur="1000" fill="hold"/>
                                        <p:tgtEl>
                                          <p:spTgt spid="76"/>
                                        </p:tgtEl>
                                        <p:attrNameLst>
                                          <p:attrName>ppt_x</p:attrName>
                                        </p:attrNameLst>
                                      </p:cBhvr>
                                      <p:tavLst>
                                        <p:tav tm="0">
                                          <p:val>
                                            <p:strVal val="#ppt_x"/>
                                          </p:val>
                                        </p:tav>
                                        <p:tav tm="100000">
                                          <p:val>
                                            <p:strVal val="#ppt_x"/>
                                          </p:val>
                                        </p:tav>
                                      </p:tavLst>
                                    </p:anim>
                                    <p:anim calcmode="lin" valueType="num">
                                      <p:cBhvr>
                                        <p:cTn id="41" dur="1000" fill="hold"/>
                                        <p:tgtEl>
                                          <p:spTgt spid="7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1000"/>
                                        <p:tgtEl>
                                          <p:spTgt spid="80"/>
                                        </p:tgtEl>
                                      </p:cBhvr>
                                    </p:animEffect>
                                    <p:anim calcmode="lin" valueType="num">
                                      <p:cBhvr>
                                        <p:cTn id="50" dur="1000" fill="hold"/>
                                        <p:tgtEl>
                                          <p:spTgt spid="80"/>
                                        </p:tgtEl>
                                        <p:attrNameLst>
                                          <p:attrName>ppt_x</p:attrName>
                                        </p:attrNameLst>
                                      </p:cBhvr>
                                      <p:tavLst>
                                        <p:tav tm="0">
                                          <p:val>
                                            <p:strVal val="#ppt_x"/>
                                          </p:val>
                                        </p:tav>
                                        <p:tav tm="100000">
                                          <p:val>
                                            <p:strVal val="#ppt_x"/>
                                          </p:val>
                                        </p:tav>
                                      </p:tavLst>
                                    </p:anim>
                                    <p:anim calcmode="lin" valueType="num">
                                      <p:cBhvr>
                                        <p:cTn id="51" dur="1000" fill="hold"/>
                                        <p:tgtEl>
                                          <p:spTgt spid="8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1000"/>
                                        <p:tgtEl>
                                          <p:spTgt spid="81"/>
                                        </p:tgtEl>
                                      </p:cBhvr>
                                    </p:animEffect>
                                    <p:anim calcmode="lin" valueType="num">
                                      <p:cBhvr>
                                        <p:cTn id="55" dur="1000" fill="hold"/>
                                        <p:tgtEl>
                                          <p:spTgt spid="81"/>
                                        </p:tgtEl>
                                        <p:attrNameLst>
                                          <p:attrName>ppt_x</p:attrName>
                                        </p:attrNameLst>
                                      </p:cBhvr>
                                      <p:tavLst>
                                        <p:tav tm="0">
                                          <p:val>
                                            <p:strVal val="#ppt_x"/>
                                          </p:val>
                                        </p:tav>
                                        <p:tav tm="100000">
                                          <p:val>
                                            <p:strVal val="#ppt_x"/>
                                          </p:val>
                                        </p:tav>
                                      </p:tavLst>
                                    </p:anim>
                                    <p:anim calcmode="lin" valueType="num">
                                      <p:cBhvr>
                                        <p:cTn id="56" dur="1000" fill="hold"/>
                                        <p:tgtEl>
                                          <p:spTgt spid="8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1000"/>
                                        <p:tgtEl>
                                          <p:spTgt spid="85"/>
                                        </p:tgtEl>
                                      </p:cBhvr>
                                    </p:animEffect>
                                    <p:anim calcmode="lin" valueType="num">
                                      <p:cBhvr>
                                        <p:cTn id="65" dur="1000" fill="hold"/>
                                        <p:tgtEl>
                                          <p:spTgt spid="85"/>
                                        </p:tgtEl>
                                        <p:attrNameLst>
                                          <p:attrName>ppt_x</p:attrName>
                                        </p:attrNameLst>
                                      </p:cBhvr>
                                      <p:tavLst>
                                        <p:tav tm="0">
                                          <p:val>
                                            <p:strVal val="#ppt_x"/>
                                          </p:val>
                                        </p:tav>
                                        <p:tav tm="100000">
                                          <p:val>
                                            <p:strVal val="#ppt_x"/>
                                          </p:val>
                                        </p:tav>
                                      </p:tavLst>
                                    </p:anim>
                                    <p:anim calcmode="lin" valueType="num">
                                      <p:cBhvr>
                                        <p:cTn id="66" dur="1000" fill="hold"/>
                                        <p:tgtEl>
                                          <p:spTgt spid="8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fade">
                                      <p:cBhvr>
                                        <p:cTn id="69" dur="1000"/>
                                        <p:tgtEl>
                                          <p:spTgt spid="88"/>
                                        </p:tgtEl>
                                      </p:cBhvr>
                                    </p:animEffect>
                                    <p:anim calcmode="lin" valueType="num">
                                      <p:cBhvr>
                                        <p:cTn id="70" dur="1000" fill="hold"/>
                                        <p:tgtEl>
                                          <p:spTgt spid="88"/>
                                        </p:tgtEl>
                                        <p:attrNameLst>
                                          <p:attrName>ppt_x</p:attrName>
                                        </p:attrNameLst>
                                      </p:cBhvr>
                                      <p:tavLst>
                                        <p:tav tm="0">
                                          <p:val>
                                            <p:strVal val="#ppt_x"/>
                                          </p:val>
                                        </p:tav>
                                        <p:tav tm="100000">
                                          <p:val>
                                            <p:strVal val="#ppt_x"/>
                                          </p:val>
                                        </p:tav>
                                      </p:tavLst>
                                    </p:anim>
                                    <p:anim calcmode="lin" valueType="num">
                                      <p:cBhvr>
                                        <p:cTn id="71" dur="1000" fill="hold"/>
                                        <p:tgtEl>
                                          <p:spTgt spid="88"/>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1000"/>
                                        <p:tgtEl>
                                          <p:spTgt spid="89"/>
                                        </p:tgtEl>
                                      </p:cBhvr>
                                    </p:animEffect>
                                    <p:anim calcmode="lin" valueType="num">
                                      <p:cBhvr>
                                        <p:cTn id="75" dur="1000" fill="hold"/>
                                        <p:tgtEl>
                                          <p:spTgt spid="89"/>
                                        </p:tgtEl>
                                        <p:attrNameLst>
                                          <p:attrName>ppt_x</p:attrName>
                                        </p:attrNameLst>
                                      </p:cBhvr>
                                      <p:tavLst>
                                        <p:tav tm="0">
                                          <p:val>
                                            <p:strVal val="#ppt_x"/>
                                          </p:val>
                                        </p:tav>
                                        <p:tav tm="100000">
                                          <p:val>
                                            <p:strVal val="#ppt_x"/>
                                          </p:val>
                                        </p:tav>
                                      </p:tavLst>
                                    </p:anim>
                                    <p:anim calcmode="lin" valueType="num">
                                      <p:cBhvr>
                                        <p:cTn id="76" dur="1000" fill="hold"/>
                                        <p:tgtEl>
                                          <p:spTgt spid="8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fade">
                                      <p:cBhvr>
                                        <p:cTn id="79" dur="1000"/>
                                        <p:tgtEl>
                                          <p:spTgt spid="92"/>
                                        </p:tgtEl>
                                      </p:cBhvr>
                                    </p:animEffect>
                                    <p:anim calcmode="lin" valueType="num">
                                      <p:cBhvr>
                                        <p:cTn id="80" dur="1000" fill="hold"/>
                                        <p:tgtEl>
                                          <p:spTgt spid="92"/>
                                        </p:tgtEl>
                                        <p:attrNameLst>
                                          <p:attrName>ppt_x</p:attrName>
                                        </p:attrNameLst>
                                      </p:cBhvr>
                                      <p:tavLst>
                                        <p:tav tm="0">
                                          <p:val>
                                            <p:strVal val="#ppt_x"/>
                                          </p:val>
                                        </p:tav>
                                        <p:tav tm="100000">
                                          <p:val>
                                            <p:strVal val="#ppt_x"/>
                                          </p:val>
                                        </p:tav>
                                      </p:tavLst>
                                    </p:anim>
                                    <p:anim calcmode="lin" valueType="num">
                                      <p:cBhvr>
                                        <p:cTn id="81" dur="1000" fill="hold"/>
                                        <p:tgtEl>
                                          <p:spTgt spid="92"/>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1000"/>
                                        <p:tgtEl>
                                          <p:spTgt spid="98"/>
                                        </p:tgtEl>
                                      </p:cBhvr>
                                    </p:animEffect>
                                    <p:anim calcmode="lin" valueType="num">
                                      <p:cBhvr>
                                        <p:cTn id="85" dur="1000" fill="hold"/>
                                        <p:tgtEl>
                                          <p:spTgt spid="98"/>
                                        </p:tgtEl>
                                        <p:attrNameLst>
                                          <p:attrName>ppt_x</p:attrName>
                                        </p:attrNameLst>
                                      </p:cBhvr>
                                      <p:tavLst>
                                        <p:tav tm="0">
                                          <p:val>
                                            <p:strVal val="#ppt_x"/>
                                          </p:val>
                                        </p:tav>
                                        <p:tav tm="100000">
                                          <p:val>
                                            <p:strVal val="#ppt_x"/>
                                          </p:val>
                                        </p:tav>
                                      </p:tavLst>
                                    </p:anim>
                                    <p:anim calcmode="lin" valueType="num">
                                      <p:cBhvr>
                                        <p:cTn id="86" dur="1000" fill="hold"/>
                                        <p:tgtEl>
                                          <p:spTgt spid="9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01"/>
                                        </p:tgtEl>
                                        <p:attrNameLst>
                                          <p:attrName>style.visibility</p:attrName>
                                        </p:attrNameLst>
                                      </p:cBhvr>
                                      <p:to>
                                        <p:strVal val="visible"/>
                                      </p:to>
                                    </p:set>
                                    <p:animEffect transition="in" filter="fade">
                                      <p:cBhvr>
                                        <p:cTn id="89" dur="1000"/>
                                        <p:tgtEl>
                                          <p:spTgt spid="101"/>
                                        </p:tgtEl>
                                      </p:cBhvr>
                                    </p:animEffect>
                                    <p:anim calcmode="lin" valueType="num">
                                      <p:cBhvr>
                                        <p:cTn id="90" dur="1000" fill="hold"/>
                                        <p:tgtEl>
                                          <p:spTgt spid="101"/>
                                        </p:tgtEl>
                                        <p:attrNameLst>
                                          <p:attrName>ppt_x</p:attrName>
                                        </p:attrNameLst>
                                      </p:cBhvr>
                                      <p:tavLst>
                                        <p:tav tm="0">
                                          <p:val>
                                            <p:strVal val="#ppt_x"/>
                                          </p:val>
                                        </p:tav>
                                        <p:tav tm="100000">
                                          <p:val>
                                            <p:strVal val="#ppt_x"/>
                                          </p:val>
                                        </p:tav>
                                      </p:tavLst>
                                    </p:anim>
                                    <p:anim calcmode="lin" valueType="num">
                                      <p:cBhvr>
                                        <p:cTn id="91" dur="1000" fill="hold"/>
                                        <p:tgtEl>
                                          <p:spTgt spid="101"/>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1000"/>
                                        <p:tgtEl>
                                          <p:spTgt spid="46"/>
                                        </p:tgtEl>
                                      </p:cBhvr>
                                    </p:animEffect>
                                    <p:anim calcmode="lin" valueType="num">
                                      <p:cBhvr>
                                        <p:cTn id="95" dur="1000" fill="hold"/>
                                        <p:tgtEl>
                                          <p:spTgt spid="46"/>
                                        </p:tgtEl>
                                        <p:attrNameLst>
                                          <p:attrName>ppt_x</p:attrName>
                                        </p:attrNameLst>
                                      </p:cBhvr>
                                      <p:tavLst>
                                        <p:tav tm="0">
                                          <p:val>
                                            <p:strVal val="#ppt_x"/>
                                          </p:val>
                                        </p:tav>
                                        <p:tav tm="100000">
                                          <p:val>
                                            <p:strVal val="#ppt_x"/>
                                          </p:val>
                                        </p:tav>
                                      </p:tavLst>
                                    </p:anim>
                                    <p:anim calcmode="lin" valueType="num">
                                      <p:cBhvr>
                                        <p:cTn id="96" dur="1000" fill="hold"/>
                                        <p:tgtEl>
                                          <p:spTgt spid="46"/>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1000"/>
                                        <p:tgtEl>
                                          <p:spTgt spid="49"/>
                                        </p:tgtEl>
                                      </p:cBhvr>
                                    </p:animEffect>
                                    <p:anim calcmode="lin" valueType="num">
                                      <p:cBhvr>
                                        <p:cTn id="100" dur="1000" fill="hold"/>
                                        <p:tgtEl>
                                          <p:spTgt spid="49"/>
                                        </p:tgtEl>
                                        <p:attrNameLst>
                                          <p:attrName>ppt_x</p:attrName>
                                        </p:attrNameLst>
                                      </p:cBhvr>
                                      <p:tavLst>
                                        <p:tav tm="0">
                                          <p:val>
                                            <p:strVal val="#ppt_x"/>
                                          </p:val>
                                        </p:tav>
                                        <p:tav tm="100000">
                                          <p:val>
                                            <p:strVal val="#ppt_x"/>
                                          </p:val>
                                        </p:tav>
                                      </p:tavLst>
                                    </p:anim>
                                    <p:anim calcmode="lin" valueType="num">
                                      <p:cBhvr>
                                        <p:cTn id="101" dur="1000" fill="hold"/>
                                        <p:tgtEl>
                                          <p:spTgt spid="49"/>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1000"/>
                                        <p:tgtEl>
                                          <p:spTgt spid="50"/>
                                        </p:tgtEl>
                                      </p:cBhvr>
                                    </p:animEffect>
                                    <p:anim calcmode="lin" valueType="num">
                                      <p:cBhvr>
                                        <p:cTn id="105" dur="1000" fill="hold"/>
                                        <p:tgtEl>
                                          <p:spTgt spid="50"/>
                                        </p:tgtEl>
                                        <p:attrNameLst>
                                          <p:attrName>ppt_x</p:attrName>
                                        </p:attrNameLst>
                                      </p:cBhvr>
                                      <p:tavLst>
                                        <p:tav tm="0">
                                          <p:val>
                                            <p:strVal val="#ppt_x"/>
                                          </p:val>
                                        </p:tav>
                                        <p:tav tm="100000">
                                          <p:val>
                                            <p:strVal val="#ppt_x"/>
                                          </p:val>
                                        </p:tav>
                                      </p:tavLst>
                                    </p:anim>
                                    <p:anim calcmode="lin" valueType="num">
                                      <p:cBhvr>
                                        <p:cTn id="106" dur="1000" fill="hold"/>
                                        <p:tgtEl>
                                          <p:spTgt spid="50"/>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1000"/>
                                        <p:tgtEl>
                                          <p:spTgt spid="51"/>
                                        </p:tgtEl>
                                      </p:cBhvr>
                                    </p:animEffect>
                                    <p:anim calcmode="lin" valueType="num">
                                      <p:cBhvr>
                                        <p:cTn id="110" dur="1000" fill="hold"/>
                                        <p:tgtEl>
                                          <p:spTgt spid="51"/>
                                        </p:tgtEl>
                                        <p:attrNameLst>
                                          <p:attrName>ppt_x</p:attrName>
                                        </p:attrNameLst>
                                      </p:cBhvr>
                                      <p:tavLst>
                                        <p:tav tm="0">
                                          <p:val>
                                            <p:strVal val="#ppt_x"/>
                                          </p:val>
                                        </p:tav>
                                        <p:tav tm="100000">
                                          <p:val>
                                            <p:strVal val="#ppt_x"/>
                                          </p:val>
                                        </p:tav>
                                      </p:tavLst>
                                    </p:anim>
                                    <p:anim calcmode="lin" valueType="num">
                                      <p:cBhvr>
                                        <p:cTn id="111" dur="1000" fill="hold"/>
                                        <p:tgtEl>
                                          <p:spTgt spid="51"/>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fade">
                                      <p:cBhvr>
                                        <p:cTn id="114" dur="1000"/>
                                        <p:tgtEl>
                                          <p:spTgt spid="52"/>
                                        </p:tgtEl>
                                      </p:cBhvr>
                                    </p:animEffect>
                                    <p:anim calcmode="lin" valueType="num">
                                      <p:cBhvr>
                                        <p:cTn id="115" dur="1000" fill="hold"/>
                                        <p:tgtEl>
                                          <p:spTgt spid="52"/>
                                        </p:tgtEl>
                                        <p:attrNameLst>
                                          <p:attrName>ppt_x</p:attrName>
                                        </p:attrNameLst>
                                      </p:cBhvr>
                                      <p:tavLst>
                                        <p:tav tm="0">
                                          <p:val>
                                            <p:strVal val="#ppt_x"/>
                                          </p:val>
                                        </p:tav>
                                        <p:tav tm="100000">
                                          <p:val>
                                            <p:strVal val="#ppt_x"/>
                                          </p:val>
                                        </p:tav>
                                      </p:tavLst>
                                    </p:anim>
                                    <p:anim calcmode="lin" valueType="num">
                                      <p:cBhvr>
                                        <p:cTn id="116" dur="1000" fill="hold"/>
                                        <p:tgtEl>
                                          <p:spTgt spid="52"/>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animEffect transition="in" filter="fade">
                                      <p:cBhvr>
                                        <p:cTn id="119" dur="1000"/>
                                        <p:tgtEl>
                                          <p:spTgt spid="53"/>
                                        </p:tgtEl>
                                      </p:cBhvr>
                                    </p:animEffect>
                                    <p:anim calcmode="lin" valueType="num">
                                      <p:cBhvr>
                                        <p:cTn id="120" dur="1000" fill="hold"/>
                                        <p:tgtEl>
                                          <p:spTgt spid="53"/>
                                        </p:tgtEl>
                                        <p:attrNameLst>
                                          <p:attrName>ppt_x</p:attrName>
                                        </p:attrNameLst>
                                      </p:cBhvr>
                                      <p:tavLst>
                                        <p:tav tm="0">
                                          <p:val>
                                            <p:strVal val="#ppt_x"/>
                                          </p:val>
                                        </p:tav>
                                        <p:tav tm="100000">
                                          <p:val>
                                            <p:strVal val="#ppt_x"/>
                                          </p:val>
                                        </p:tav>
                                      </p:tavLst>
                                    </p:anim>
                                    <p:anim calcmode="lin" valueType="num">
                                      <p:cBhvr>
                                        <p:cTn id="121" dur="1000" fill="hold"/>
                                        <p:tgtEl>
                                          <p:spTgt spid="53"/>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1000"/>
                                        <p:tgtEl>
                                          <p:spTgt spid="54"/>
                                        </p:tgtEl>
                                      </p:cBhvr>
                                    </p:animEffect>
                                    <p:anim calcmode="lin" valueType="num">
                                      <p:cBhvr>
                                        <p:cTn id="125" dur="1000" fill="hold"/>
                                        <p:tgtEl>
                                          <p:spTgt spid="54"/>
                                        </p:tgtEl>
                                        <p:attrNameLst>
                                          <p:attrName>ppt_x</p:attrName>
                                        </p:attrNameLst>
                                      </p:cBhvr>
                                      <p:tavLst>
                                        <p:tav tm="0">
                                          <p:val>
                                            <p:strVal val="#ppt_x"/>
                                          </p:val>
                                        </p:tav>
                                        <p:tav tm="100000">
                                          <p:val>
                                            <p:strVal val="#ppt_x"/>
                                          </p:val>
                                        </p:tav>
                                      </p:tavLst>
                                    </p:anim>
                                    <p:anim calcmode="lin" valueType="num">
                                      <p:cBhvr>
                                        <p:cTn id="126" dur="1000" fill="hold"/>
                                        <p:tgtEl>
                                          <p:spTgt spid="54"/>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1000"/>
                                        <p:tgtEl>
                                          <p:spTgt spid="55"/>
                                        </p:tgtEl>
                                      </p:cBhvr>
                                    </p:animEffect>
                                    <p:anim calcmode="lin" valueType="num">
                                      <p:cBhvr>
                                        <p:cTn id="130" dur="1000" fill="hold"/>
                                        <p:tgtEl>
                                          <p:spTgt spid="55"/>
                                        </p:tgtEl>
                                        <p:attrNameLst>
                                          <p:attrName>ppt_x</p:attrName>
                                        </p:attrNameLst>
                                      </p:cBhvr>
                                      <p:tavLst>
                                        <p:tav tm="0">
                                          <p:val>
                                            <p:strVal val="#ppt_x"/>
                                          </p:val>
                                        </p:tav>
                                        <p:tav tm="100000">
                                          <p:val>
                                            <p:strVal val="#ppt_x"/>
                                          </p:val>
                                        </p:tav>
                                      </p:tavLst>
                                    </p:anim>
                                    <p:anim calcmode="lin" valueType="num">
                                      <p:cBhvr>
                                        <p:cTn id="131" dur="1000" fill="hold"/>
                                        <p:tgtEl>
                                          <p:spTgt spid="55"/>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fade">
                                      <p:cBhvr>
                                        <p:cTn id="134" dur="1000"/>
                                        <p:tgtEl>
                                          <p:spTgt spid="56"/>
                                        </p:tgtEl>
                                      </p:cBhvr>
                                    </p:animEffect>
                                    <p:anim calcmode="lin" valueType="num">
                                      <p:cBhvr>
                                        <p:cTn id="135" dur="1000" fill="hold"/>
                                        <p:tgtEl>
                                          <p:spTgt spid="56"/>
                                        </p:tgtEl>
                                        <p:attrNameLst>
                                          <p:attrName>ppt_x</p:attrName>
                                        </p:attrNameLst>
                                      </p:cBhvr>
                                      <p:tavLst>
                                        <p:tav tm="0">
                                          <p:val>
                                            <p:strVal val="#ppt_x"/>
                                          </p:val>
                                        </p:tav>
                                        <p:tav tm="100000">
                                          <p:val>
                                            <p:strVal val="#ppt_x"/>
                                          </p:val>
                                        </p:tav>
                                      </p:tavLst>
                                    </p:anim>
                                    <p:anim calcmode="lin" valueType="num">
                                      <p:cBhvr>
                                        <p:cTn id="136" dur="1000" fill="hold"/>
                                        <p:tgtEl>
                                          <p:spTgt spid="56"/>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fade">
                                      <p:cBhvr>
                                        <p:cTn id="139" dur="1000"/>
                                        <p:tgtEl>
                                          <p:spTgt spid="57"/>
                                        </p:tgtEl>
                                      </p:cBhvr>
                                    </p:animEffect>
                                    <p:anim calcmode="lin" valueType="num">
                                      <p:cBhvr>
                                        <p:cTn id="140" dur="1000" fill="hold"/>
                                        <p:tgtEl>
                                          <p:spTgt spid="57"/>
                                        </p:tgtEl>
                                        <p:attrNameLst>
                                          <p:attrName>ppt_x</p:attrName>
                                        </p:attrNameLst>
                                      </p:cBhvr>
                                      <p:tavLst>
                                        <p:tav tm="0">
                                          <p:val>
                                            <p:strVal val="#ppt_x"/>
                                          </p:val>
                                        </p:tav>
                                        <p:tav tm="100000">
                                          <p:val>
                                            <p:strVal val="#ppt_x"/>
                                          </p:val>
                                        </p:tav>
                                      </p:tavLst>
                                    </p:anim>
                                    <p:anim calcmode="lin" valueType="num">
                                      <p:cBhvr>
                                        <p:cTn id="141" dur="1000" fill="hold"/>
                                        <p:tgtEl>
                                          <p:spTgt spid="57"/>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1000"/>
                                        <p:tgtEl>
                                          <p:spTgt spid="58"/>
                                        </p:tgtEl>
                                      </p:cBhvr>
                                    </p:animEffect>
                                    <p:anim calcmode="lin" valueType="num">
                                      <p:cBhvr>
                                        <p:cTn id="145" dur="1000" fill="hold"/>
                                        <p:tgtEl>
                                          <p:spTgt spid="58"/>
                                        </p:tgtEl>
                                        <p:attrNameLst>
                                          <p:attrName>ppt_x</p:attrName>
                                        </p:attrNameLst>
                                      </p:cBhvr>
                                      <p:tavLst>
                                        <p:tav tm="0">
                                          <p:val>
                                            <p:strVal val="#ppt_x"/>
                                          </p:val>
                                        </p:tav>
                                        <p:tav tm="100000">
                                          <p:val>
                                            <p:strVal val="#ppt_x"/>
                                          </p:val>
                                        </p:tav>
                                      </p:tavLst>
                                    </p:anim>
                                    <p:anim calcmode="lin" valueType="num">
                                      <p:cBhvr>
                                        <p:cTn id="146" dur="1000" fill="hold"/>
                                        <p:tgtEl>
                                          <p:spTgt spid="58"/>
                                        </p:tgtEl>
                                        <p:attrNameLst>
                                          <p:attrName>ppt_y</p:attrName>
                                        </p:attrNameLst>
                                      </p:cBhvr>
                                      <p:tavLst>
                                        <p:tav tm="0">
                                          <p:val>
                                            <p:strVal val="#ppt_y+.1"/>
                                          </p:val>
                                        </p:tav>
                                        <p:tav tm="100000">
                                          <p:val>
                                            <p:strVal val="#ppt_y"/>
                                          </p:val>
                                        </p:tav>
                                      </p:tavLst>
                                    </p:anim>
                                  </p:childTnLst>
                                </p:cTn>
                              </p:par>
                              <p:par>
                                <p:cTn id="147" presetID="42" presetClass="entr" presetSubtype="0" fill="hold"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1000"/>
                                        <p:tgtEl>
                                          <p:spTgt spid="60"/>
                                        </p:tgtEl>
                                      </p:cBhvr>
                                    </p:animEffect>
                                    <p:anim calcmode="lin" valueType="num">
                                      <p:cBhvr>
                                        <p:cTn id="150" dur="1000" fill="hold"/>
                                        <p:tgtEl>
                                          <p:spTgt spid="60"/>
                                        </p:tgtEl>
                                        <p:attrNameLst>
                                          <p:attrName>ppt_x</p:attrName>
                                        </p:attrNameLst>
                                      </p:cBhvr>
                                      <p:tavLst>
                                        <p:tav tm="0">
                                          <p:val>
                                            <p:strVal val="#ppt_x"/>
                                          </p:val>
                                        </p:tav>
                                        <p:tav tm="100000">
                                          <p:val>
                                            <p:strVal val="#ppt_x"/>
                                          </p:val>
                                        </p:tav>
                                      </p:tavLst>
                                    </p:anim>
                                    <p:anim calcmode="lin" valueType="num">
                                      <p:cBhvr>
                                        <p:cTn id="151" dur="1000" fill="hold"/>
                                        <p:tgtEl>
                                          <p:spTgt spid="60"/>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fade">
                                      <p:cBhvr>
                                        <p:cTn id="154" dur="1000"/>
                                        <p:tgtEl>
                                          <p:spTgt spid="61"/>
                                        </p:tgtEl>
                                      </p:cBhvr>
                                    </p:animEffect>
                                    <p:anim calcmode="lin" valueType="num">
                                      <p:cBhvr>
                                        <p:cTn id="155" dur="1000" fill="hold"/>
                                        <p:tgtEl>
                                          <p:spTgt spid="61"/>
                                        </p:tgtEl>
                                        <p:attrNameLst>
                                          <p:attrName>ppt_x</p:attrName>
                                        </p:attrNameLst>
                                      </p:cBhvr>
                                      <p:tavLst>
                                        <p:tav tm="0">
                                          <p:val>
                                            <p:strVal val="#ppt_x"/>
                                          </p:val>
                                        </p:tav>
                                        <p:tav tm="100000">
                                          <p:val>
                                            <p:strVal val="#ppt_x"/>
                                          </p:val>
                                        </p:tav>
                                      </p:tavLst>
                                    </p:anim>
                                    <p:anim calcmode="lin" valueType="num">
                                      <p:cBhvr>
                                        <p:cTn id="15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2" grpId="0"/>
      <p:bldP spid="76" grpId="0"/>
      <p:bldP spid="80" grpId="0"/>
      <p:bldP spid="84" grpId="0"/>
      <p:bldP spid="88" grpId="0"/>
      <p:bldP spid="92" grpId="0"/>
      <p:bldP spid="101" grpId="0"/>
      <p:bldP spid="50" grpId="0" animBg="1"/>
      <p:bldP spid="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직사각형 92">
            <a:extLst>
              <a:ext uri="{FF2B5EF4-FFF2-40B4-BE49-F238E27FC236}">
                <a16:creationId xmlns:a16="http://schemas.microsoft.com/office/drawing/2014/main" id="{789F70E6-B461-4F83-9405-693673648ECF}"/>
              </a:ext>
            </a:extLst>
          </p:cNvPr>
          <p:cNvSpPr/>
          <p:nvPr/>
        </p:nvSpPr>
        <p:spPr>
          <a:xfrm>
            <a:off x="9668512" y="622090"/>
            <a:ext cx="7964874" cy="9375779"/>
          </a:xfrm>
          <a:prstGeom prst="rect">
            <a:avLst/>
          </a:prstGeom>
          <a:solidFill>
            <a:srgbClr val="232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21998615-5F28-4D3D-9F9C-CEE30E0E2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70" y="4519899"/>
            <a:ext cx="8095344" cy="4784846"/>
          </a:xfrm>
          <a:prstGeom prst="rect">
            <a:avLst/>
          </a:prstGeom>
        </p:spPr>
      </p:pic>
      <p:sp>
        <p:nvSpPr>
          <p:cNvPr id="22" name="TextBox 22"/>
          <p:cNvSpPr txBox="1"/>
          <p:nvPr/>
        </p:nvSpPr>
        <p:spPr>
          <a:xfrm>
            <a:off x="7071973" y="1616826"/>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API</a:t>
            </a:r>
          </a:p>
        </p:txBody>
      </p:sp>
      <p:sp>
        <p:nvSpPr>
          <p:cNvPr id="45" name="직사각형 44">
            <a:extLst>
              <a:ext uri="{FF2B5EF4-FFF2-40B4-BE49-F238E27FC236}">
                <a16:creationId xmlns:a16="http://schemas.microsoft.com/office/drawing/2014/main" id="{01E45DB7-B609-4FA7-A9AB-546BCBBEFF94}"/>
              </a:ext>
            </a:extLst>
          </p:cNvPr>
          <p:cNvSpPr/>
          <p:nvPr/>
        </p:nvSpPr>
        <p:spPr>
          <a:xfrm>
            <a:off x="538163" y="4244020"/>
            <a:ext cx="8524875" cy="5420890"/>
          </a:xfrm>
          <a:prstGeom prst="rect">
            <a:avLst/>
          </a:prstGeom>
          <a:noFill/>
          <a:ln w="50800">
            <a:solidFill>
              <a:srgbClr val="1B6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6" name="직선 연결선 45">
            <a:extLst>
              <a:ext uri="{FF2B5EF4-FFF2-40B4-BE49-F238E27FC236}">
                <a16:creationId xmlns:a16="http://schemas.microsoft.com/office/drawing/2014/main" id="{DB9F004C-0E18-461E-A507-B207FB4B12ED}"/>
              </a:ext>
            </a:extLst>
          </p:cNvPr>
          <p:cNvCxnSpPr>
            <a:cxnSpLocks/>
          </p:cNvCxnSpPr>
          <p:nvPr/>
        </p:nvCxnSpPr>
        <p:spPr>
          <a:xfrm>
            <a:off x="2438400" y="3848100"/>
            <a:ext cx="956015" cy="3879129"/>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3" name="Group 11">
            <a:extLst>
              <a:ext uri="{FF2B5EF4-FFF2-40B4-BE49-F238E27FC236}">
                <a16:creationId xmlns:a16="http://schemas.microsoft.com/office/drawing/2014/main" id="{63E475D1-2DCA-4EC9-8C2A-FEC92749B474}"/>
              </a:ext>
            </a:extLst>
          </p:cNvPr>
          <p:cNvGrpSpPr/>
          <p:nvPr/>
        </p:nvGrpSpPr>
        <p:grpSpPr>
          <a:xfrm>
            <a:off x="5163537" y="7794885"/>
            <a:ext cx="3583477" cy="1711688"/>
            <a:chOff x="0" y="0"/>
            <a:chExt cx="1498352" cy="715704"/>
          </a:xfrm>
        </p:grpSpPr>
        <p:sp>
          <p:nvSpPr>
            <p:cNvPr id="54" name="Freeform 12">
              <a:extLst>
                <a:ext uri="{FF2B5EF4-FFF2-40B4-BE49-F238E27FC236}">
                  <a16:creationId xmlns:a16="http://schemas.microsoft.com/office/drawing/2014/main" id="{90AF2C96-F433-42DC-BE38-D3EBA10678FF}"/>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55" name="TextBox 13">
              <a:extLst>
                <a:ext uri="{FF2B5EF4-FFF2-40B4-BE49-F238E27FC236}">
                  <a16:creationId xmlns:a16="http://schemas.microsoft.com/office/drawing/2014/main" id="{490641B6-E90B-4C40-BFF6-2868973CC341}"/>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56" name="TextBox 33">
            <a:extLst>
              <a:ext uri="{FF2B5EF4-FFF2-40B4-BE49-F238E27FC236}">
                <a16:creationId xmlns:a16="http://schemas.microsoft.com/office/drawing/2014/main" id="{5E0A1325-30FD-4B66-B02F-FA43F8E98A17}"/>
              </a:ext>
            </a:extLst>
          </p:cNvPr>
          <p:cNvSpPr txBox="1"/>
          <p:nvPr/>
        </p:nvSpPr>
        <p:spPr>
          <a:xfrm>
            <a:off x="5468337" y="8163509"/>
            <a:ext cx="2965953" cy="1017330"/>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중요 정보는</a:t>
            </a:r>
            <a:endParaRPr lang="en-US" altLang="ko-KR" sz="1958" dirty="0">
              <a:solidFill>
                <a:srgbClr val="FFFFFF"/>
              </a:solidFill>
              <a:latin typeface="Source Han Sans KR Bold"/>
              <a:ea typeface="Source Han Sans KR Bold"/>
            </a:endParaRPr>
          </a:p>
          <a:p>
            <a:pPr algn="ctr">
              <a:lnSpc>
                <a:spcPts val="2742"/>
              </a:lnSpc>
            </a:pPr>
            <a:r>
              <a:rPr lang="en-US" altLang="ko-KR" sz="1958" dirty="0">
                <a:solidFill>
                  <a:srgbClr val="FFFFFF"/>
                </a:solidFill>
                <a:latin typeface="Source Han Sans KR Bold"/>
                <a:ea typeface="Source Han Sans KR Bold"/>
              </a:rPr>
              <a:t>(cKey, sKey, pw)</a:t>
            </a:r>
          </a:p>
          <a:p>
            <a:pPr algn="ctr">
              <a:lnSpc>
                <a:spcPts val="2742"/>
              </a:lnSpc>
            </a:pPr>
            <a:r>
              <a:rPr lang="en-US" altLang="ko-KR" sz="1958" dirty="0">
                <a:solidFill>
                  <a:srgbClr val="FFFFFF"/>
                </a:solidFill>
                <a:latin typeface="Source Han Sans KR Bold"/>
                <a:ea typeface="Source Han Sans KR Bold"/>
              </a:rPr>
              <a:t>Null </a:t>
            </a:r>
            <a:r>
              <a:rPr lang="ko-KR" altLang="en-US" sz="1958" dirty="0">
                <a:solidFill>
                  <a:srgbClr val="FFFFFF"/>
                </a:solidFill>
                <a:latin typeface="Source Han Sans KR Bold"/>
                <a:ea typeface="Source Han Sans KR Bold"/>
              </a:rPr>
              <a:t>값 표기</a:t>
            </a:r>
            <a:endParaRPr lang="en-US" sz="1958" dirty="0">
              <a:solidFill>
                <a:srgbClr val="FFFFFF"/>
              </a:solidFill>
              <a:latin typeface="Source Han Sans KR Bold"/>
              <a:ea typeface="Source Han Sans KR Bold"/>
            </a:endParaRPr>
          </a:p>
        </p:txBody>
      </p:sp>
      <p:cxnSp>
        <p:nvCxnSpPr>
          <p:cNvPr id="57" name="직선 연결선 56">
            <a:extLst>
              <a:ext uri="{FF2B5EF4-FFF2-40B4-BE49-F238E27FC236}">
                <a16:creationId xmlns:a16="http://schemas.microsoft.com/office/drawing/2014/main" id="{8665832B-0823-450D-A404-4AA5C42A68DA}"/>
              </a:ext>
            </a:extLst>
          </p:cNvPr>
          <p:cNvCxnSpPr>
            <a:cxnSpLocks/>
          </p:cNvCxnSpPr>
          <p:nvPr/>
        </p:nvCxnSpPr>
        <p:spPr>
          <a:xfrm flipH="1">
            <a:off x="4224937" y="8755583"/>
            <a:ext cx="1413863" cy="24291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CF5D41E0-36CD-47F9-97DC-BB81DD39C672}"/>
              </a:ext>
            </a:extLst>
          </p:cNvPr>
          <p:cNvSpPr/>
          <p:nvPr/>
        </p:nvSpPr>
        <p:spPr>
          <a:xfrm>
            <a:off x="2946742" y="8787667"/>
            <a:ext cx="1066800" cy="488774"/>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3" name="그림 22">
            <a:extLst>
              <a:ext uri="{FF2B5EF4-FFF2-40B4-BE49-F238E27FC236}">
                <a16:creationId xmlns:a16="http://schemas.microsoft.com/office/drawing/2014/main" id="{799A8812-9155-4B9C-B2E9-D01197846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8846" y="1846728"/>
            <a:ext cx="7219950" cy="2419350"/>
          </a:xfrm>
          <a:prstGeom prst="rect">
            <a:avLst/>
          </a:prstGeom>
        </p:spPr>
      </p:pic>
      <p:pic>
        <p:nvPicPr>
          <p:cNvPr id="26" name="그림 25">
            <a:extLst>
              <a:ext uri="{FF2B5EF4-FFF2-40B4-BE49-F238E27FC236}">
                <a16:creationId xmlns:a16="http://schemas.microsoft.com/office/drawing/2014/main" id="{8F359ACB-0738-4168-A74D-C43D05528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8846" y="4374694"/>
            <a:ext cx="7219950" cy="2586675"/>
          </a:xfrm>
          <a:prstGeom prst="rect">
            <a:avLst/>
          </a:prstGeom>
        </p:spPr>
      </p:pic>
      <p:pic>
        <p:nvPicPr>
          <p:cNvPr id="28" name="그림 27">
            <a:extLst>
              <a:ext uri="{FF2B5EF4-FFF2-40B4-BE49-F238E27FC236}">
                <a16:creationId xmlns:a16="http://schemas.microsoft.com/office/drawing/2014/main" id="{7A26FC05-49EB-476A-9530-A3D6C3167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8846" y="7064585"/>
            <a:ext cx="7229475" cy="2600325"/>
          </a:xfrm>
          <a:prstGeom prst="rect">
            <a:avLst/>
          </a:prstGeom>
        </p:spPr>
      </p:pic>
      <p:pic>
        <p:nvPicPr>
          <p:cNvPr id="48" name="그림 47">
            <a:extLst>
              <a:ext uri="{FF2B5EF4-FFF2-40B4-BE49-F238E27FC236}">
                <a16:creationId xmlns:a16="http://schemas.microsoft.com/office/drawing/2014/main" id="{7252D4DE-FD85-45F3-A62D-7144A02C15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0701" y="910600"/>
            <a:ext cx="7238095" cy="647619"/>
          </a:xfrm>
          <a:prstGeom prst="rect">
            <a:avLst/>
          </a:prstGeom>
        </p:spPr>
      </p:pic>
      <p:grpSp>
        <p:nvGrpSpPr>
          <p:cNvPr id="98" name="Group 11">
            <a:extLst>
              <a:ext uri="{FF2B5EF4-FFF2-40B4-BE49-F238E27FC236}">
                <a16:creationId xmlns:a16="http://schemas.microsoft.com/office/drawing/2014/main" id="{65FD2E2D-1A9D-4D0C-813D-F06119F100E1}"/>
              </a:ext>
            </a:extLst>
          </p:cNvPr>
          <p:cNvGrpSpPr/>
          <p:nvPr/>
        </p:nvGrpSpPr>
        <p:grpSpPr>
          <a:xfrm>
            <a:off x="1132812" y="2275253"/>
            <a:ext cx="2444345" cy="515605"/>
            <a:chOff x="0" y="0"/>
            <a:chExt cx="569502" cy="135797"/>
          </a:xfrm>
        </p:grpSpPr>
        <p:sp>
          <p:nvSpPr>
            <p:cNvPr id="99" name="Freeform 12">
              <a:extLst>
                <a:ext uri="{FF2B5EF4-FFF2-40B4-BE49-F238E27FC236}">
                  <a16:creationId xmlns:a16="http://schemas.microsoft.com/office/drawing/2014/main" id="{6836198E-DE69-4958-BAA6-8F72A985600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0" name="TextBox 13">
              <a:extLst>
                <a:ext uri="{FF2B5EF4-FFF2-40B4-BE49-F238E27FC236}">
                  <a16:creationId xmlns:a16="http://schemas.microsoft.com/office/drawing/2014/main" id="{0D245747-4274-40A0-A063-B94BFCF0FA21}"/>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01" name="TextBox 23">
            <a:extLst>
              <a:ext uri="{FF2B5EF4-FFF2-40B4-BE49-F238E27FC236}">
                <a16:creationId xmlns:a16="http://schemas.microsoft.com/office/drawing/2014/main" id="{52A576C4-292D-422A-B8B4-CC25F29F6053}"/>
              </a:ext>
            </a:extLst>
          </p:cNvPr>
          <p:cNvSpPr txBox="1"/>
          <p:nvPr/>
        </p:nvSpPr>
        <p:spPr>
          <a:xfrm>
            <a:off x="1237409" y="2347156"/>
            <a:ext cx="2162328" cy="314189"/>
          </a:xfrm>
          <a:prstGeom prst="rect">
            <a:avLst/>
          </a:prstGeom>
        </p:spPr>
        <p:txBody>
          <a:bodyPr wrap="square" lIns="0" tIns="0" rIns="0" bIns="0" rtlCol="0" anchor="t">
            <a:spAutoFit/>
          </a:bodyPr>
          <a:lstStyle/>
          <a:p>
            <a:pPr algn="ctr">
              <a:lnSpc>
                <a:spcPts val="2742"/>
              </a:lnSpc>
            </a:pPr>
            <a:r>
              <a:rPr lang="en-US" dirty="0">
                <a:solidFill>
                  <a:schemeClr val="bg1"/>
                </a:solidFill>
                <a:latin typeface="+mn-ea"/>
                <a:cs typeface="Arial" panose="020B0604020202020204" pitchFamily="34" charset="0"/>
              </a:rPr>
              <a:t>API</a:t>
            </a:r>
            <a:r>
              <a:rPr lang="ko-KR" altLang="en-US" dirty="0">
                <a:solidFill>
                  <a:schemeClr val="bg1"/>
                </a:solidFill>
                <a:latin typeface="+mn-ea"/>
                <a:cs typeface="Arial" panose="020B0604020202020204" pitchFamily="34" charset="0"/>
              </a:rPr>
              <a:t> 미등록</a:t>
            </a:r>
            <a:endParaRPr lang="en-US" dirty="0">
              <a:solidFill>
                <a:schemeClr val="bg1"/>
              </a:solidFill>
              <a:latin typeface="+mn-ea"/>
              <a:cs typeface="Arial" panose="020B0604020202020204" pitchFamily="34" charset="0"/>
            </a:endParaRPr>
          </a:p>
        </p:txBody>
      </p:sp>
      <p:grpSp>
        <p:nvGrpSpPr>
          <p:cNvPr id="102" name="Group 11">
            <a:extLst>
              <a:ext uri="{FF2B5EF4-FFF2-40B4-BE49-F238E27FC236}">
                <a16:creationId xmlns:a16="http://schemas.microsoft.com/office/drawing/2014/main" id="{41D20BB3-2CA4-46A9-A2BE-2382B3DB524D}"/>
              </a:ext>
            </a:extLst>
          </p:cNvPr>
          <p:cNvGrpSpPr/>
          <p:nvPr/>
        </p:nvGrpSpPr>
        <p:grpSpPr>
          <a:xfrm>
            <a:off x="1140833" y="3147334"/>
            <a:ext cx="2444345" cy="515605"/>
            <a:chOff x="0" y="0"/>
            <a:chExt cx="569502" cy="135797"/>
          </a:xfrm>
        </p:grpSpPr>
        <p:sp>
          <p:nvSpPr>
            <p:cNvPr id="103" name="Freeform 12">
              <a:extLst>
                <a:ext uri="{FF2B5EF4-FFF2-40B4-BE49-F238E27FC236}">
                  <a16:creationId xmlns:a16="http://schemas.microsoft.com/office/drawing/2014/main" id="{281734CE-BC1E-459D-8058-A87523FD044A}"/>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4" name="TextBox 13">
              <a:extLst>
                <a:ext uri="{FF2B5EF4-FFF2-40B4-BE49-F238E27FC236}">
                  <a16:creationId xmlns:a16="http://schemas.microsoft.com/office/drawing/2014/main" id="{5947BEA4-2386-4F99-B845-AB82AC4F04E4}"/>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05" name="TextBox 23">
            <a:extLst>
              <a:ext uri="{FF2B5EF4-FFF2-40B4-BE49-F238E27FC236}">
                <a16:creationId xmlns:a16="http://schemas.microsoft.com/office/drawing/2014/main" id="{1C71810F-C664-40EE-9399-D3E98FBAE006}"/>
              </a:ext>
            </a:extLst>
          </p:cNvPr>
          <p:cNvSpPr txBox="1"/>
          <p:nvPr/>
        </p:nvSpPr>
        <p:spPr>
          <a:xfrm>
            <a:off x="1245430" y="3219237"/>
            <a:ext cx="2162328" cy="314189"/>
          </a:xfrm>
          <a:prstGeom prst="rect">
            <a:avLst/>
          </a:prstGeom>
        </p:spPr>
        <p:txBody>
          <a:bodyPr wrap="square" lIns="0" tIns="0" rIns="0" bIns="0" rtlCol="0" anchor="t">
            <a:spAutoFit/>
          </a:bodyPr>
          <a:lstStyle/>
          <a:p>
            <a:pPr algn="ctr">
              <a:lnSpc>
                <a:spcPts val="2742"/>
              </a:lnSpc>
            </a:pPr>
            <a:r>
              <a:rPr lang="en-US" altLang="ko-KR" dirty="0">
                <a:solidFill>
                  <a:schemeClr val="bg1"/>
                </a:solidFill>
                <a:latin typeface="+mn-ea"/>
                <a:cs typeface="Arial" panose="020B0604020202020204" pitchFamily="34" charset="0"/>
              </a:rPr>
              <a:t>API </a:t>
            </a:r>
            <a:r>
              <a:rPr lang="ko-KR" altLang="en-US" dirty="0">
                <a:solidFill>
                  <a:schemeClr val="bg1"/>
                </a:solidFill>
                <a:latin typeface="+mn-ea"/>
                <a:cs typeface="Arial" panose="020B0604020202020204" pitchFamily="34" charset="0"/>
              </a:rPr>
              <a:t>등록시</a:t>
            </a:r>
            <a:endParaRPr lang="en-US" dirty="0">
              <a:solidFill>
                <a:schemeClr val="bg1"/>
              </a:solidFill>
              <a:latin typeface="+mn-ea"/>
              <a:cs typeface="Arial" panose="020B0604020202020204" pitchFamily="34" charset="0"/>
            </a:endParaRPr>
          </a:p>
        </p:txBody>
      </p:sp>
      <p:sp>
        <p:nvSpPr>
          <p:cNvPr id="106" name="TextBox 23">
            <a:extLst>
              <a:ext uri="{FF2B5EF4-FFF2-40B4-BE49-F238E27FC236}">
                <a16:creationId xmlns:a16="http://schemas.microsoft.com/office/drawing/2014/main" id="{5C6CBF00-0C5C-4BDD-8464-8D5512257AC1}"/>
              </a:ext>
            </a:extLst>
          </p:cNvPr>
          <p:cNvSpPr txBox="1"/>
          <p:nvPr/>
        </p:nvSpPr>
        <p:spPr>
          <a:xfrm>
            <a:off x="3826859" y="3242719"/>
            <a:ext cx="5454225" cy="324833"/>
          </a:xfrm>
          <a:prstGeom prst="rect">
            <a:avLst/>
          </a:prstGeom>
        </p:spPr>
        <p:txBody>
          <a:bodyPr wrap="square" lIns="0" tIns="0" rIns="0" bIns="0" rtlCol="0" anchor="t">
            <a:spAutoFit/>
          </a:bodyPr>
          <a:lstStyle/>
          <a:p>
            <a:pPr>
              <a:lnSpc>
                <a:spcPts val="2742"/>
              </a:lnSpc>
            </a:pPr>
            <a:r>
              <a:rPr lang="en-US" altLang="ko-KR" sz="1958" dirty="0">
                <a:solidFill>
                  <a:srgbClr val="084C6E"/>
                </a:solidFill>
                <a:latin typeface="Source Han Sans KR Bold"/>
                <a:ea typeface="Source Han Sans KR Bold"/>
              </a:rPr>
              <a:t>Session Storage </a:t>
            </a:r>
            <a:r>
              <a:rPr lang="ko-KR" altLang="en-US" sz="1958" dirty="0">
                <a:solidFill>
                  <a:srgbClr val="084C6E"/>
                </a:solidFill>
                <a:latin typeface="Source Han Sans KR Bold"/>
                <a:ea typeface="Source Han Sans KR Bold"/>
              </a:rPr>
              <a:t>의 </a:t>
            </a:r>
            <a:r>
              <a:rPr lang="en-US" altLang="ko-KR" sz="1958" dirty="0">
                <a:solidFill>
                  <a:srgbClr val="084C6E"/>
                </a:solidFill>
                <a:latin typeface="Source Han Sans KR Bold"/>
                <a:ea typeface="Source Han Sans KR Bold"/>
              </a:rPr>
              <a:t>ID </a:t>
            </a:r>
            <a:r>
              <a:rPr lang="ko-KR" altLang="en-US" sz="1958" dirty="0">
                <a:solidFill>
                  <a:srgbClr val="084C6E"/>
                </a:solidFill>
                <a:latin typeface="Source Han Sans KR Bold"/>
                <a:ea typeface="Source Han Sans KR Bold"/>
              </a:rPr>
              <a:t>와 일치하는 정보 조회</a:t>
            </a:r>
            <a:endParaRPr lang="en-US" sz="1958" dirty="0">
              <a:solidFill>
                <a:srgbClr val="084C6E"/>
              </a:solidFill>
              <a:latin typeface="Source Han Sans KR Bold"/>
              <a:ea typeface="Source Han Sans KR Bold"/>
            </a:endParaRPr>
          </a:p>
        </p:txBody>
      </p:sp>
      <p:sp>
        <p:nvSpPr>
          <p:cNvPr id="107" name="TextBox 23">
            <a:extLst>
              <a:ext uri="{FF2B5EF4-FFF2-40B4-BE49-F238E27FC236}">
                <a16:creationId xmlns:a16="http://schemas.microsoft.com/office/drawing/2014/main" id="{7FEE85ED-60BD-4EB7-B3FF-FBC93A19E3D2}"/>
              </a:ext>
            </a:extLst>
          </p:cNvPr>
          <p:cNvSpPr txBox="1"/>
          <p:nvPr/>
        </p:nvSpPr>
        <p:spPr>
          <a:xfrm>
            <a:off x="3876133" y="2367645"/>
            <a:ext cx="3855724" cy="324833"/>
          </a:xfrm>
          <a:prstGeom prst="rect">
            <a:avLst/>
          </a:prstGeom>
        </p:spPr>
        <p:txBody>
          <a:bodyPr wrap="square" lIns="0" tIns="0" rIns="0" bIns="0" rtlCol="0" anchor="t">
            <a:spAutoFit/>
          </a:bodyPr>
          <a:lstStyle/>
          <a:p>
            <a:pPr>
              <a:lnSpc>
                <a:spcPts val="2742"/>
              </a:lnSpc>
            </a:pPr>
            <a:r>
              <a:rPr lang="en-US" altLang="ko-KR" sz="1958" dirty="0">
                <a:solidFill>
                  <a:srgbClr val="084C6E"/>
                </a:solidFill>
                <a:latin typeface="Source Han Sans KR Bold"/>
                <a:ea typeface="Source Han Sans KR Bold"/>
              </a:rPr>
              <a:t>API </a:t>
            </a:r>
            <a:r>
              <a:rPr lang="ko-KR" altLang="en-US" sz="1958" dirty="0">
                <a:solidFill>
                  <a:srgbClr val="084C6E"/>
                </a:solidFill>
                <a:latin typeface="Source Han Sans KR Bold"/>
                <a:ea typeface="Source Han Sans KR Bold"/>
              </a:rPr>
              <a:t>등록 요청 메시지 표시</a:t>
            </a:r>
            <a:endParaRPr lang="en-US" sz="1958" dirty="0">
              <a:solidFill>
                <a:srgbClr val="084C6E"/>
              </a:solidFill>
              <a:latin typeface="Source Han Sans KR Bold"/>
              <a:ea typeface="Source Han Sans KR Bold"/>
            </a:endParaRPr>
          </a:p>
        </p:txBody>
      </p:sp>
      <p:cxnSp>
        <p:nvCxnSpPr>
          <p:cNvPr id="49" name="직선 연결선 48">
            <a:extLst>
              <a:ext uri="{FF2B5EF4-FFF2-40B4-BE49-F238E27FC236}">
                <a16:creationId xmlns:a16="http://schemas.microsoft.com/office/drawing/2014/main" id="{175B501D-22EF-402E-9D77-6313CA2F7EE9}"/>
              </a:ext>
            </a:extLst>
          </p:cNvPr>
          <p:cNvCxnSpPr>
            <a:cxnSpLocks/>
          </p:cNvCxnSpPr>
          <p:nvPr/>
        </p:nvCxnSpPr>
        <p:spPr>
          <a:xfrm flipV="1">
            <a:off x="16459200" y="1459922"/>
            <a:ext cx="0" cy="3454978"/>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사각형: 둥근 모서리 107">
            <a:extLst>
              <a:ext uri="{FF2B5EF4-FFF2-40B4-BE49-F238E27FC236}">
                <a16:creationId xmlns:a16="http://schemas.microsoft.com/office/drawing/2014/main" id="{7608D122-1D1B-4459-8BB1-63206FECEC24}"/>
              </a:ext>
            </a:extLst>
          </p:cNvPr>
          <p:cNvSpPr/>
          <p:nvPr/>
        </p:nvSpPr>
        <p:spPr>
          <a:xfrm flipV="1">
            <a:off x="11974287" y="7713407"/>
            <a:ext cx="5120869" cy="715024"/>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사각형: 둥근 모서리 108">
            <a:extLst>
              <a:ext uri="{FF2B5EF4-FFF2-40B4-BE49-F238E27FC236}">
                <a16:creationId xmlns:a16="http://schemas.microsoft.com/office/drawing/2014/main" id="{2095C010-8146-4D76-AC3E-FEB814020F25}"/>
              </a:ext>
            </a:extLst>
          </p:cNvPr>
          <p:cNvSpPr/>
          <p:nvPr/>
        </p:nvSpPr>
        <p:spPr>
          <a:xfrm flipV="1">
            <a:off x="11988570" y="8589721"/>
            <a:ext cx="5120869" cy="715024"/>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0" name="TextBox 109">
            <a:extLst>
              <a:ext uri="{FF2B5EF4-FFF2-40B4-BE49-F238E27FC236}">
                <a16:creationId xmlns:a16="http://schemas.microsoft.com/office/drawing/2014/main" id="{15149925-7BE4-4277-A03B-FC546649E238}"/>
              </a:ext>
            </a:extLst>
          </p:cNvPr>
          <p:cNvSpPr txBox="1"/>
          <p:nvPr/>
        </p:nvSpPr>
        <p:spPr>
          <a:xfrm>
            <a:off x="12463808" y="7886253"/>
            <a:ext cx="2374561" cy="369332"/>
          </a:xfrm>
          <a:prstGeom prst="rect">
            <a:avLst/>
          </a:prstGeom>
          <a:noFill/>
        </p:spPr>
        <p:txBody>
          <a:bodyPr wrap="none" rtlCol="0">
            <a:spAutoFit/>
          </a:bodyPr>
          <a:lstStyle/>
          <a:p>
            <a:r>
              <a:rPr lang="en-US" altLang="ko-KR" dirty="0">
                <a:solidFill>
                  <a:schemeClr val="bg1"/>
                </a:solidFill>
                <a:latin typeface="Source Han Sans KR Medium" panose="020B0600000101010101" charset="-127"/>
                <a:ea typeface="Source Han Sans KR Medium" panose="020B0600000101010101" charset="-127"/>
              </a:rPr>
              <a:t>Insert &amp; Update </a:t>
            </a:r>
            <a:r>
              <a:rPr lang="ko-KR" altLang="en-US" dirty="0">
                <a:solidFill>
                  <a:schemeClr val="bg1"/>
                </a:solidFill>
                <a:latin typeface="Source Han Sans KR Medium" panose="020B0600000101010101" charset="-127"/>
                <a:ea typeface="Source Han Sans KR Medium" panose="020B0600000101010101" charset="-127"/>
              </a:rPr>
              <a:t>기능</a:t>
            </a:r>
          </a:p>
        </p:txBody>
      </p:sp>
      <p:sp>
        <p:nvSpPr>
          <p:cNvPr id="111" name="TextBox 110">
            <a:extLst>
              <a:ext uri="{FF2B5EF4-FFF2-40B4-BE49-F238E27FC236}">
                <a16:creationId xmlns:a16="http://schemas.microsoft.com/office/drawing/2014/main" id="{215C6450-576F-4C17-9D01-F538308145B9}"/>
              </a:ext>
            </a:extLst>
          </p:cNvPr>
          <p:cNvSpPr txBox="1"/>
          <p:nvPr/>
        </p:nvSpPr>
        <p:spPr>
          <a:xfrm>
            <a:off x="12968743" y="8755583"/>
            <a:ext cx="1364412" cy="369332"/>
          </a:xfrm>
          <a:prstGeom prst="rect">
            <a:avLst/>
          </a:prstGeom>
          <a:noFill/>
        </p:spPr>
        <p:txBody>
          <a:bodyPr wrap="none" rtlCol="0">
            <a:spAutoFit/>
          </a:bodyPr>
          <a:lstStyle/>
          <a:p>
            <a:r>
              <a:rPr lang="en-US" altLang="ko-KR" dirty="0">
                <a:solidFill>
                  <a:schemeClr val="bg1"/>
                </a:solidFill>
                <a:latin typeface="Source Han Sans KR Medium" panose="020B0600000101010101" charset="-127"/>
                <a:ea typeface="Source Han Sans KR Medium" panose="020B0600000101010101" charset="-127"/>
              </a:rPr>
              <a:t>Delete</a:t>
            </a:r>
            <a:r>
              <a:rPr lang="ko-KR" altLang="en-US" dirty="0">
                <a:solidFill>
                  <a:schemeClr val="bg1"/>
                </a:solidFill>
                <a:latin typeface="Source Han Sans KR Medium" panose="020B0600000101010101" charset="-127"/>
                <a:ea typeface="Source Han Sans KR Medium" panose="020B0600000101010101" charset="-127"/>
              </a:rPr>
              <a:t> 기능</a:t>
            </a:r>
          </a:p>
        </p:txBody>
      </p:sp>
      <p:pic>
        <p:nvPicPr>
          <p:cNvPr id="5" name="그림 4">
            <a:extLst>
              <a:ext uri="{FF2B5EF4-FFF2-40B4-BE49-F238E27FC236}">
                <a16:creationId xmlns:a16="http://schemas.microsoft.com/office/drawing/2014/main" id="{72106CEE-DE8D-442C-819B-FE2A5B61A9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3053" y="895208"/>
            <a:ext cx="7248525" cy="714375"/>
          </a:xfrm>
          <a:prstGeom prst="rect">
            <a:avLst/>
          </a:prstGeom>
        </p:spPr>
      </p:pic>
      <p:cxnSp>
        <p:nvCxnSpPr>
          <p:cNvPr id="41" name="직선 연결선 40">
            <a:extLst>
              <a:ext uri="{FF2B5EF4-FFF2-40B4-BE49-F238E27FC236}">
                <a16:creationId xmlns:a16="http://schemas.microsoft.com/office/drawing/2014/main" id="{EDEB703F-357A-4C94-8A96-714043659187}"/>
              </a:ext>
            </a:extLst>
          </p:cNvPr>
          <p:cNvCxnSpPr>
            <a:cxnSpLocks/>
          </p:cNvCxnSpPr>
          <p:nvPr/>
        </p:nvCxnSpPr>
        <p:spPr>
          <a:xfrm flipV="1">
            <a:off x="6775842" y="1578478"/>
            <a:ext cx="7929564" cy="968009"/>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Freeform 8">
            <a:extLst>
              <a:ext uri="{FF2B5EF4-FFF2-40B4-BE49-F238E27FC236}">
                <a16:creationId xmlns:a16="http://schemas.microsoft.com/office/drawing/2014/main" id="{7746F27B-8BC9-4EA8-B759-2B1203210A39}"/>
              </a:ext>
            </a:extLst>
          </p:cNvPr>
          <p:cNvSpPr/>
          <p:nvPr/>
        </p:nvSpPr>
        <p:spPr>
          <a:xfrm>
            <a:off x="14615534" y="1429582"/>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7" name="Freeform 8">
            <a:extLst>
              <a:ext uri="{FF2B5EF4-FFF2-40B4-BE49-F238E27FC236}">
                <a16:creationId xmlns:a16="http://schemas.microsoft.com/office/drawing/2014/main" id="{FD6EE683-D0ED-4FF4-8713-009D2D245E0E}"/>
              </a:ext>
            </a:extLst>
          </p:cNvPr>
          <p:cNvSpPr/>
          <p:nvPr/>
        </p:nvSpPr>
        <p:spPr>
          <a:xfrm>
            <a:off x="16350452" y="4729067"/>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147394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6"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Trading</a:t>
            </a:r>
          </a:p>
        </p:txBody>
      </p:sp>
    </p:spTree>
    <p:extLst>
      <p:ext uri="{BB962C8B-B14F-4D97-AF65-F5344CB8AC3E}">
        <p14:creationId xmlns:p14="http://schemas.microsoft.com/office/powerpoint/2010/main" val="2378885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History</a:t>
            </a:r>
          </a:p>
        </p:txBody>
      </p:sp>
      <p:pic>
        <p:nvPicPr>
          <p:cNvPr id="5" name="그림 4">
            <a:extLst>
              <a:ext uri="{FF2B5EF4-FFF2-40B4-BE49-F238E27FC236}">
                <a16:creationId xmlns:a16="http://schemas.microsoft.com/office/drawing/2014/main" id="{BFA745B5-FDAB-4B34-A97F-78A11E05D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64" y="3314700"/>
            <a:ext cx="17171282" cy="4800847"/>
          </a:xfrm>
          <a:prstGeom prst="rect">
            <a:avLst/>
          </a:prstGeom>
        </p:spPr>
      </p:pic>
      <p:cxnSp>
        <p:nvCxnSpPr>
          <p:cNvPr id="12" name="직선 연결선 11">
            <a:extLst>
              <a:ext uri="{FF2B5EF4-FFF2-40B4-BE49-F238E27FC236}">
                <a16:creationId xmlns:a16="http://schemas.microsoft.com/office/drawing/2014/main" id="{015B882D-51B6-4753-83DD-40B9B73C69AD}"/>
              </a:ext>
            </a:extLst>
          </p:cNvPr>
          <p:cNvCxnSpPr>
            <a:cxnSpLocks/>
            <a:stCxn id="20" idx="2"/>
          </p:cNvCxnSpPr>
          <p:nvPr/>
        </p:nvCxnSpPr>
        <p:spPr>
          <a:xfrm>
            <a:off x="6204748" y="3178405"/>
            <a:ext cx="0" cy="71469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Freeform 8">
            <a:extLst>
              <a:ext uri="{FF2B5EF4-FFF2-40B4-BE49-F238E27FC236}">
                <a16:creationId xmlns:a16="http://schemas.microsoft.com/office/drawing/2014/main" id="{C44AD438-0168-4157-A1E8-347EAC54520B}"/>
              </a:ext>
            </a:extLst>
          </p:cNvPr>
          <p:cNvSpPr/>
          <p:nvPr/>
        </p:nvSpPr>
        <p:spPr>
          <a:xfrm>
            <a:off x="6096000" y="3813144"/>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8" name="Group 11">
            <a:extLst>
              <a:ext uri="{FF2B5EF4-FFF2-40B4-BE49-F238E27FC236}">
                <a16:creationId xmlns:a16="http://schemas.microsoft.com/office/drawing/2014/main" id="{082E3532-D42B-47E4-9617-40A7BFF610B7}"/>
              </a:ext>
            </a:extLst>
          </p:cNvPr>
          <p:cNvGrpSpPr/>
          <p:nvPr/>
        </p:nvGrpSpPr>
        <p:grpSpPr>
          <a:xfrm>
            <a:off x="4419600" y="2089913"/>
            <a:ext cx="3570296" cy="1088492"/>
            <a:chOff x="0" y="-47625"/>
            <a:chExt cx="1498352" cy="763329"/>
          </a:xfrm>
        </p:grpSpPr>
        <p:sp>
          <p:nvSpPr>
            <p:cNvPr id="19" name="Freeform 12">
              <a:extLst>
                <a:ext uri="{FF2B5EF4-FFF2-40B4-BE49-F238E27FC236}">
                  <a16:creationId xmlns:a16="http://schemas.microsoft.com/office/drawing/2014/main" id="{3B11B550-FA4A-40E6-9DBA-71F4F129A9DA}"/>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20" name="TextBox 13">
              <a:extLst>
                <a:ext uri="{FF2B5EF4-FFF2-40B4-BE49-F238E27FC236}">
                  <a16:creationId xmlns:a16="http://schemas.microsoft.com/office/drawing/2014/main" id="{2F49F5FB-C249-466A-8477-AFA7C15E5D1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1" name="TextBox 33">
            <a:extLst>
              <a:ext uri="{FF2B5EF4-FFF2-40B4-BE49-F238E27FC236}">
                <a16:creationId xmlns:a16="http://schemas.microsoft.com/office/drawing/2014/main" id="{795F61F3-36AA-43CC-9489-E1D2CF0638D7}"/>
              </a:ext>
            </a:extLst>
          </p:cNvPr>
          <p:cNvSpPr txBox="1"/>
          <p:nvPr/>
        </p:nvSpPr>
        <p:spPr>
          <a:xfrm>
            <a:off x="4734231" y="2514492"/>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검색 조건 </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기간</a:t>
            </a:r>
            <a:endParaRPr lang="en-US" sz="1958" dirty="0">
              <a:solidFill>
                <a:srgbClr val="FFFFFF"/>
              </a:solidFill>
              <a:latin typeface="Source Han Sans KR Bold"/>
              <a:ea typeface="Source Han Sans KR Bold"/>
            </a:endParaRPr>
          </a:p>
        </p:txBody>
      </p:sp>
      <p:cxnSp>
        <p:nvCxnSpPr>
          <p:cNvPr id="22" name="직선 연결선 21">
            <a:extLst>
              <a:ext uri="{FF2B5EF4-FFF2-40B4-BE49-F238E27FC236}">
                <a16:creationId xmlns:a16="http://schemas.microsoft.com/office/drawing/2014/main" id="{76757F8F-BC99-4F1D-94EE-8E4CC0B7DC96}"/>
              </a:ext>
            </a:extLst>
          </p:cNvPr>
          <p:cNvCxnSpPr>
            <a:cxnSpLocks/>
            <a:stCxn id="26" idx="2"/>
          </p:cNvCxnSpPr>
          <p:nvPr/>
        </p:nvCxnSpPr>
        <p:spPr>
          <a:xfrm>
            <a:off x="12757948" y="3148118"/>
            <a:ext cx="0" cy="71469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Freeform 8">
            <a:extLst>
              <a:ext uri="{FF2B5EF4-FFF2-40B4-BE49-F238E27FC236}">
                <a16:creationId xmlns:a16="http://schemas.microsoft.com/office/drawing/2014/main" id="{A73C4499-F682-46C8-BFC1-97907B2F58AB}"/>
              </a:ext>
            </a:extLst>
          </p:cNvPr>
          <p:cNvSpPr/>
          <p:nvPr/>
        </p:nvSpPr>
        <p:spPr>
          <a:xfrm>
            <a:off x="12649200" y="3782857"/>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11">
            <a:extLst>
              <a:ext uri="{FF2B5EF4-FFF2-40B4-BE49-F238E27FC236}">
                <a16:creationId xmlns:a16="http://schemas.microsoft.com/office/drawing/2014/main" id="{754817E8-E8C5-496D-BC25-A9AFA2D72AA9}"/>
              </a:ext>
            </a:extLst>
          </p:cNvPr>
          <p:cNvGrpSpPr/>
          <p:nvPr/>
        </p:nvGrpSpPr>
        <p:grpSpPr>
          <a:xfrm>
            <a:off x="10972800" y="2059626"/>
            <a:ext cx="3570296" cy="1088492"/>
            <a:chOff x="0" y="-47625"/>
            <a:chExt cx="1498352" cy="763329"/>
          </a:xfrm>
        </p:grpSpPr>
        <p:sp>
          <p:nvSpPr>
            <p:cNvPr id="25" name="Freeform 12">
              <a:extLst>
                <a:ext uri="{FF2B5EF4-FFF2-40B4-BE49-F238E27FC236}">
                  <a16:creationId xmlns:a16="http://schemas.microsoft.com/office/drawing/2014/main" id="{23269403-3B86-403D-89D1-7799E65891D4}"/>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26" name="TextBox 13">
              <a:extLst>
                <a:ext uri="{FF2B5EF4-FFF2-40B4-BE49-F238E27FC236}">
                  <a16:creationId xmlns:a16="http://schemas.microsoft.com/office/drawing/2014/main" id="{AEC33D25-B858-4314-944A-40DB9A5C8DFB}"/>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7" name="TextBox 33">
            <a:extLst>
              <a:ext uri="{FF2B5EF4-FFF2-40B4-BE49-F238E27FC236}">
                <a16:creationId xmlns:a16="http://schemas.microsoft.com/office/drawing/2014/main" id="{4114B3F6-A31D-44AA-90AC-4EA9D18A2316}"/>
              </a:ext>
            </a:extLst>
          </p:cNvPr>
          <p:cNvSpPr txBox="1"/>
          <p:nvPr/>
        </p:nvSpPr>
        <p:spPr>
          <a:xfrm>
            <a:off x="11287431" y="2484205"/>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검색 조건 </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거래종목</a:t>
            </a:r>
            <a:endParaRPr lang="en-US" sz="1958" dirty="0">
              <a:solidFill>
                <a:srgbClr val="FFFFFF"/>
              </a:solidFill>
              <a:latin typeface="Source Han Sans KR Bold"/>
              <a:ea typeface="Source Han Sans KR Bold"/>
            </a:endParaRPr>
          </a:p>
        </p:txBody>
      </p:sp>
      <p:grpSp>
        <p:nvGrpSpPr>
          <p:cNvPr id="30" name="Group 11">
            <a:extLst>
              <a:ext uri="{FF2B5EF4-FFF2-40B4-BE49-F238E27FC236}">
                <a16:creationId xmlns:a16="http://schemas.microsoft.com/office/drawing/2014/main" id="{ADA2B90D-D40F-472C-8F35-EB19450BC453}"/>
              </a:ext>
            </a:extLst>
          </p:cNvPr>
          <p:cNvGrpSpPr/>
          <p:nvPr/>
        </p:nvGrpSpPr>
        <p:grpSpPr>
          <a:xfrm>
            <a:off x="15087600" y="8496300"/>
            <a:ext cx="2358217" cy="1115334"/>
            <a:chOff x="0" y="0"/>
            <a:chExt cx="1498352" cy="715704"/>
          </a:xfrm>
        </p:grpSpPr>
        <p:sp>
          <p:nvSpPr>
            <p:cNvPr id="31" name="Freeform 12">
              <a:extLst>
                <a:ext uri="{FF2B5EF4-FFF2-40B4-BE49-F238E27FC236}">
                  <a16:creationId xmlns:a16="http://schemas.microsoft.com/office/drawing/2014/main" id="{38AFEC90-49F8-4D44-8873-C72DCBCB4C8A}"/>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32" name="TextBox 13">
              <a:extLst>
                <a:ext uri="{FF2B5EF4-FFF2-40B4-BE49-F238E27FC236}">
                  <a16:creationId xmlns:a16="http://schemas.microsoft.com/office/drawing/2014/main" id="{33D850D6-FBCE-477D-BE02-2E3D04F0E7C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3" name="TextBox 33">
            <a:extLst>
              <a:ext uri="{FF2B5EF4-FFF2-40B4-BE49-F238E27FC236}">
                <a16:creationId xmlns:a16="http://schemas.microsoft.com/office/drawing/2014/main" id="{FF59E701-E33B-4A5A-BE2C-FC5DEF6E1BAD}"/>
              </a:ext>
            </a:extLst>
          </p:cNvPr>
          <p:cNvSpPr txBox="1"/>
          <p:nvPr/>
        </p:nvSpPr>
        <p:spPr>
          <a:xfrm>
            <a:off x="15360379" y="8735359"/>
            <a:ext cx="1839905" cy="671081"/>
          </a:xfrm>
          <a:prstGeom prst="rect">
            <a:avLst/>
          </a:prstGeom>
        </p:spPr>
        <p:txBody>
          <a:bodyPr wrap="square"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거래소 미제공</a:t>
            </a:r>
            <a:endParaRPr lang="en-US" altLang="ko-KR" sz="1958" dirty="0">
              <a:solidFill>
                <a:srgbClr val="FFFFFF"/>
              </a:solidFill>
              <a:latin typeface="Source Han Sans KR Bold"/>
              <a:ea typeface="Source Han Sans KR Bold"/>
            </a:endParaRPr>
          </a:p>
          <a:p>
            <a:pPr algn="ctr">
              <a:lnSpc>
                <a:spcPts val="2742"/>
              </a:lnSpc>
            </a:pPr>
            <a:r>
              <a:rPr lang="ko-KR" altLang="en-US" sz="1958" dirty="0">
                <a:solidFill>
                  <a:srgbClr val="FFFFFF"/>
                </a:solidFill>
                <a:latin typeface="Source Han Sans KR Bold"/>
                <a:ea typeface="Source Han Sans KR Bold"/>
              </a:rPr>
              <a:t>추가 기능</a:t>
            </a:r>
            <a:endParaRPr lang="en-US" sz="1958" dirty="0">
              <a:solidFill>
                <a:srgbClr val="FFFFFF"/>
              </a:solidFill>
              <a:latin typeface="Source Han Sans KR Bold"/>
              <a:ea typeface="Source Han Sans KR Bold"/>
            </a:endParaRPr>
          </a:p>
        </p:txBody>
      </p:sp>
      <p:cxnSp>
        <p:nvCxnSpPr>
          <p:cNvPr id="34" name="직선 연결선 33">
            <a:extLst>
              <a:ext uri="{FF2B5EF4-FFF2-40B4-BE49-F238E27FC236}">
                <a16:creationId xmlns:a16="http://schemas.microsoft.com/office/drawing/2014/main" id="{88ACE484-FC8F-4703-87C2-5A134EB2187E}"/>
              </a:ext>
            </a:extLst>
          </p:cNvPr>
          <p:cNvCxnSpPr>
            <a:cxnSpLocks/>
          </p:cNvCxnSpPr>
          <p:nvPr/>
        </p:nvCxnSpPr>
        <p:spPr>
          <a:xfrm>
            <a:off x="16306800" y="7781607"/>
            <a:ext cx="0" cy="71469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Freeform 8">
            <a:extLst>
              <a:ext uri="{FF2B5EF4-FFF2-40B4-BE49-F238E27FC236}">
                <a16:creationId xmlns:a16="http://schemas.microsoft.com/office/drawing/2014/main" id="{4EEA737E-6671-4BB2-BC8A-D316233693FF}"/>
              </a:ext>
            </a:extLst>
          </p:cNvPr>
          <p:cNvSpPr/>
          <p:nvPr/>
        </p:nvSpPr>
        <p:spPr>
          <a:xfrm>
            <a:off x="16198052" y="7693575"/>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475171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Notice</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&amp;</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Info</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Board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Notification</a:t>
            </a:r>
          </a:p>
        </p:txBody>
      </p:sp>
      <p:pic>
        <p:nvPicPr>
          <p:cNvPr id="5" name="그림 4">
            <a:extLst>
              <a:ext uri="{FF2B5EF4-FFF2-40B4-BE49-F238E27FC236}">
                <a16:creationId xmlns:a16="http://schemas.microsoft.com/office/drawing/2014/main" id="{FBE5EDCD-FD9A-4B02-8A51-F255AACDD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52" y="3598743"/>
            <a:ext cx="8340581" cy="4958720"/>
          </a:xfrm>
          <a:prstGeom prst="rect">
            <a:avLst/>
          </a:prstGeom>
        </p:spPr>
      </p:pic>
      <p:cxnSp>
        <p:nvCxnSpPr>
          <p:cNvPr id="18" name="직선 연결선 17">
            <a:extLst>
              <a:ext uri="{FF2B5EF4-FFF2-40B4-BE49-F238E27FC236}">
                <a16:creationId xmlns:a16="http://schemas.microsoft.com/office/drawing/2014/main" id="{E09E002A-FB76-4724-BDB1-F32484B3E2EF}"/>
              </a:ext>
            </a:extLst>
          </p:cNvPr>
          <p:cNvCxnSpPr>
            <a:cxnSpLocks/>
            <a:stCxn id="47" idx="2"/>
          </p:cNvCxnSpPr>
          <p:nvPr/>
        </p:nvCxnSpPr>
        <p:spPr>
          <a:xfrm flipH="1">
            <a:off x="1854241" y="3155218"/>
            <a:ext cx="472770" cy="82493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Freeform 8">
            <a:extLst>
              <a:ext uri="{FF2B5EF4-FFF2-40B4-BE49-F238E27FC236}">
                <a16:creationId xmlns:a16="http://schemas.microsoft.com/office/drawing/2014/main" id="{5CDA6E38-2097-4171-8B6E-806CFCF543A6}"/>
              </a:ext>
            </a:extLst>
          </p:cNvPr>
          <p:cNvSpPr/>
          <p:nvPr/>
        </p:nvSpPr>
        <p:spPr>
          <a:xfrm>
            <a:off x="1745492" y="3869911"/>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4" name="그림 23">
            <a:extLst>
              <a:ext uri="{FF2B5EF4-FFF2-40B4-BE49-F238E27FC236}">
                <a16:creationId xmlns:a16="http://schemas.microsoft.com/office/drawing/2014/main" id="{89FE7494-747D-4922-8F83-50D9C5DC94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4817" y="1898055"/>
            <a:ext cx="1444541" cy="1375753"/>
          </a:xfrm>
          <a:prstGeom prst="rect">
            <a:avLst/>
          </a:prstGeom>
        </p:spPr>
      </p:pic>
      <p:cxnSp>
        <p:nvCxnSpPr>
          <p:cNvPr id="25" name="직선 연결선 24">
            <a:extLst>
              <a:ext uri="{FF2B5EF4-FFF2-40B4-BE49-F238E27FC236}">
                <a16:creationId xmlns:a16="http://schemas.microsoft.com/office/drawing/2014/main" id="{246DA8F9-CB83-4511-A01B-59E379F3411A}"/>
              </a:ext>
            </a:extLst>
          </p:cNvPr>
          <p:cNvCxnSpPr>
            <a:cxnSpLocks/>
            <a:endCxn id="24" idx="2"/>
          </p:cNvCxnSpPr>
          <p:nvPr/>
        </p:nvCxnSpPr>
        <p:spPr>
          <a:xfrm flipH="1" flipV="1">
            <a:off x="5117088" y="3273808"/>
            <a:ext cx="214014" cy="51136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Freeform 8">
            <a:extLst>
              <a:ext uri="{FF2B5EF4-FFF2-40B4-BE49-F238E27FC236}">
                <a16:creationId xmlns:a16="http://schemas.microsoft.com/office/drawing/2014/main" id="{B80E4CD6-5688-4BA0-8EF9-644D120425A8}"/>
              </a:ext>
            </a:extLst>
          </p:cNvPr>
          <p:cNvSpPr/>
          <p:nvPr/>
        </p:nvSpPr>
        <p:spPr>
          <a:xfrm>
            <a:off x="5177530" y="359874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29" name="직선 연결선 28">
            <a:extLst>
              <a:ext uri="{FF2B5EF4-FFF2-40B4-BE49-F238E27FC236}">
                <a16:creationId xmlns:a16="http://schemas.microsoft.com/office/drawing/2014/main" id="{3325DFBB-9372-4A07-B5F4-9CD422D04B0D}"/>
              </a:ext>
            </a:extLst>
          </p:cNvPr>
          <p:cNvCxnSpPr>
            <a:cxnSpLocks/>
          </p:cNvCxnSpPr>
          <p:nvPr/>
        </p:nvCxnSpPr>
        <p:spPr>
          <a:xfrm flipH="1">
            <a:off x="1660346" y="7810500"/>
            <a:ext cx="1236235" cy="52944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Freeform 8">
            <a:extLst>
              <a:ext uri="{FF2B5EF4-FFF2-40B4-BE49-F238E27FC236}">
                <a16:creationId xmlns:a16="http://schemas.microsoft.com/office/drawing/2014/main" id="{79519077-7610-4D51-9781-5F1DA45F8AE8}"/>
              </a:ext>
            </a:extLst>
          </p:cNvPr>
          <p:cNvSpPr/>
          <p:nvPr/>
        </p:nvSpPr>
        <p:spPr>
          <a:xfrm>
            <a:off x="1592500" y="8179537"/>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33" name="직선 연결선 32">
            <a:extLst>
              <a:ext uri="{FF2B5EF4-FFF2-40B4-BE49-F238E27FC236}">
                <a16:creationId xmlns:a16="http://schemas.microsoft.com/office/drawing/2014/main" id="{41005B1B-97CE-4301-9CD7-C0BA703C12BA}"/>
              </a:ext>
            </a:extLst>
          </p:cNvPr>
          <p:cNvCxnSpPr>
            <a:cxnSpLocks/>
          </p:cNvCxnSpPr>
          <p:nvPr/>
        </p:nvCxnSpPr>
        <p:spPr>
          <a:xfrm flipV="1">
            <a:off x="7567458" y="3175297"/>
            <a:ext cx="0" cy="63494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Freeform 8">
            <a:extLst>
              <a:ext uri="{FF2B5EF4-FFF2-40B4-BE49-F238E27FC236}">
                <a16:creationId xmlns:a16="http://schemas.microsoft.com/office/drawing/2014/main" id="{2F19E197-934B-41ED-84DD-3DCDC5A25285}"/>
              </a:ext>
            </a:extLst>
          </p:cNvPr>
          <p:cNvSpPr/>
          <p:nvPr/>
        </p:nvSpPr>
        <p:spPr>
          <a:xfrm>
            <a:off x="7460877" y="3658000"/>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6" name="Group 11">
            <a:extLst>
              <a:ext uri="{FF2B5EF4-FFF2-40B4-BE49-F238E27FC236}">
                <a16:creationId xmlns:a16="http://schemas.microsoft.com/office/drawing/2014/main" id="{ADDB0775-2E2A-4A0B-A451-FA05AD64AD17}"/>
              </a:ext>
            </a:extLst>
          </p:cNvPr>
          <p:cNvGrpSpPr/>
          <p:nvPr/>
        </p:nvGrpSpPr>
        <p:grpSpPr>
          <a:xfrm>
            <a:off x="6152801" y="2083239"/>
            <a:ext cx="2889602" cy="1088492"/>
            <a:chOff x="0" y="-47625"/>
            <a:chExt cx="1498352" cy="763329"/>
          </a:xfrm>
        </p:grpSpPr>
        <p:sp>
          <p:nvSpPr>
            <p:cNvPr id="37" name="Freeform 12">
              <a:extLst>
                <a:ext uri="{FF2B5EF4-FFF2-40B4-BE49-F238E27FC236}">
                  <a16:creationId xmlns:a16="http://schemas.microsoft.com/office/drawing/2014/main" id="{7AC5121D-19DA-4D85-AEE5-0F76FA9343D7}"/>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38" name="TextBox 13">
              <a:extLst>
                <a:ext uri="{FF2B5EF4-FFF2-40B4-BE49-F238E27FC236}">
                  <a16:creationId xmlns:a16="http://schemas.microsoft.com/office/drawing/2014/main" id="{1584B595-9118-4518-BA68-165E891085BA}"/>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9" name="TextBox 33">
            <a:extLst>
              <a:ext uri="{FF2B5EF4-FFF2-40B4-BE49-F238E27FC236}">
                <a16:creationId xmlns:a16="http://schemas.microsoft.com/office/drawing/2014/main" id="{F277740E-3A45-47BD-9A83-D6FDCF510A6D}"/>
              </a:ext>
            </a:extLst>
          </p:cNvPr>
          <p:cNvSpPr txBox="1"/>
          <p:nvPr/>
        </p:nvSpPr>
        <p:spPr>
          <a:xfrm>
            <a:off x="6107807" y="2510251"/>
            <a:ext cx="2965953" cy="324833"/>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Title, Writer </a:t>
            </a:r>
            <a:r>
              <a:rPr lang="ko-KR" altLang="en-US" sz="1958" dirty="0">
                <a:solidFill>
                  <a:srgbClr val="FFFFFF"/>
                </a:solidFill>
                <a:latin typeface="Source Han Sans KR Bold"/>
                <a:ea typeface="Source Han Sans KR Bold"/>
              </a:rPr>
              <a:t>검색</a:t>
            </a:r>
            <a:endParaRPr lang="en-US" sz="1958" dirty="0">
              <a:solidFill>
                <a:srgbClr val="FFFFFF"/>
              </a:solidFill>
              <a:latin typeface="Source Han Sans KR Bold"/>
              <a:ea typeface="Source Han Sans KR Bold"/>
            </a:endParaRPr>
          </a:p>
        </p:txBody>
      </p:sp>
      <p:grpSp>
        <p:nvGrpSpPr>
          <p:cNvPr id="40" name="Group 11">
            <a:extLst>
              <a:ext uri="{FF2B5EF4-FFF2-40B4-BE49-F238E27FC236}">
                <a16:creationId xmlns:a16="http://schemas.microsoft.com/office/drawing/2014/main" id="{9444302B-E6FD-49D8-82EA-CB82C43792E6}"/>
              </a:ext>
            </a:extLst>
          </p:cNvPr>
          <p:cNvGrpSpPr/>
          <p:nvPr/>
        </p:nvGrpSpPr>
        <p:grpSpPr>
          <a:xfrm>
            <a:off x="2896580" y="7251449"/>
            <a:ext cx="2297638" cy="1088492"/>
            <a:chOff x="0" y="-47625"/>
            <a:chExt cx="1498352" cy="763329"/>
          </a:xfrm>
        </p:grpSpPr>
        <p:sp>
          <p:nvSpPr>
            <p:cNvPr id="41" name="Freeform 12">
              <a:extLst>
                <a:ext uri="{FF2B5EF4-FFF2-40B4-BE49-F238E27FC236}">
                  <a16:creationId xmlns:a16="http://schemas.microsoft.com/office/drawing/2014/main" id="{F967FAA5-288E-43AE-A8BA-E7598488D01B}"/>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42" name="TextBox 13">
              <a:extLst>
                <a:ext uri="{FF2B5EF4-FFF2-40B4-BE49-F238E27FC236}">
                  <a16:creationId xmlns:a16="http://schemas.microsoft.com/office/drawing/2014/main" id="{25B1DA9A-2746-4A98-B876-EC6A5CD0EFA7}"/>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3" name="TextBox 33">
            <a:extLst>
              <a:ext uri="{FF2B5EF4-FFF2-40B4-BE49-F238E27FC236}">
                <a16:creationId xmlns:a16="http://schemas.microsoft.com/office/drawing/2014/main" id="{CABC5FA7-0DA4-4105-BD5C-A80D946B657C}"/>
              </a:ext>
            </a:extLst>
          </p:cNvPr>
          <p:cNvSpPr txBox="1"/>
          <p:nvPr/>
        </p:nvSpPr>
        <p:spPr>
          <a:xfrm>
            <a:off x="2556160" y="7678461"/>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페이징 처리 구현</a:t>
            </a:r>
            <a:endParaRPr lang="en-US" sz="1958" dirty="0">
              <a:solidFill>
                <a:srgbClr val="FFFFFF"/>
              </a:solidFill>
              <a:latin typeface="Source Han Sans KR Bold"/>
              <a:ea typeface="Source Han Sans KR Bold"/>
            </a:endParaRPr>
          </a:p>
        </p:txBody>
      </p:sp>
      <p:grpSp>
        <p:nvGrpSpPr>
          <p:cNvPr id="45" name="Group 11">
            <a:extLst>
              <a:ext uri="{FF2B5EF4-FFF2-40B4-BE49-F238E27FC236}">
                <a16:creationId xmlns:a16="http://schemas.microsoft.com/office/drawing/2014/main" id="{8914C978-68DC-49B8-B131-33581F4229BB}"/>
              </a:ext>
            </a:extLst>
          </p:cNvPr>
          <p:cNvGrpSpPr/>
          <p:nvPr/>
        </p:nvGrpSpPr>
        <p:grpSpPr>
          <a:xfrm>
            <a:off x="541863" y="2066726"/>
            <a:ext cx="3570296" cy="1088492"/>
            <a:chOff x="0" y="-47625"/>
            <a:chExt cx="1498352" cy="763329"/>
          </a:xfrm>
        </p:grpSpPr>
        <p:sp>
          <p:nvSpPr>
            <p:cNvPr id="46" name="Freeform 12">
              <a:extLst>
                <a:ext uri="{FF2B5EF4-FFF2-40B4-BE49-F238E27FC236}">
                  <a16:creationId xmlns:a16="http://schemas.microsoft.com/office/drawing/2014/main" id="{984A3BA3-4506-44A0-B08D-1C0074E0B6CC}"/>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47" name="TextBox 13">
              <a:extLst>
                <a:ext uri="{FF2B5EF4-FFF2-40B4-BE49-F238E27FC236}">
                  <a16:creationId xmlns:a16="http://schemas.microsoft.com/office/drawing/2014/main" id="{43F9A19E-9F95-4C2F-A7FB-732B3C2529E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8" name="TextBox 33">
            <a:extLst>
              <a:ext uri="{FF2B5EF4-FFF2-40B4-BE49-F238E27FC236}">
                <a16:creationId xmlns:a16="http://schemas.microsoft.com/office/drawing/2014/main" id="{C060CACA-A1FE-4DAE-9ACB-6E428234BB34}"/>
              </a:ext>
            </a:extLst>
          </p:cNvPr>
          <p:cNvSpPr txBox="1"/>
          <p:nvPr/>
        </p:nvSpPr>
        <p:spPr>
          <a:xfrm>
            <a:off x="856494" y="2491305"/>
            <a:ext cx="2965953" cy="324833"/>
          </a:xfrm>
          <a:prstGeom prst="rect">
            <a:avLst/>
          </a:prstGeom>
        </p:spPr>
        <p:txBody>
          <a:bodyPr lIns="0" tIns="0" rIns="0" bIns="0" rtlCol="0" anchor="t">
            <a:spAutoFit/>
          </a:bodyPr>
          <a:lstStyle/>
          <a:p>
            <a:pPr algn="ctr">
              <a:lnSpc>
                <a:spcPts val="2742"/>
              </a:lnSpc>
            </a:pPr>
            <a:r>
              <a:rPr lang="en-US" altLang="ko-KR" sz="1958" dirty="0">
                <a:solidFill>
                  <a:srgbClr val="FFFFFF"/>
                </a:solidFill>
                <a:latin typeface="Source Han Sans KR Bold"/>
                <a:ea typeface="Source Han Sans KR Bold"/>
              </a:rPr>
              <a:t>(Tap) </a:t>
            </a:r>
            <a:r>
              <a:rPr lang="ko-KR" altLang="en-US" sz="1958" dirty="0">
                <a:solidFill>
                  <a:srgbClr val="FFFFFF"/>
                </a:solidFill>
                <a:latin typeface="Source Han Sans KR Bold"/>
                <a:ea typeface="Source Han Sans KR Bold"/>
              </a:rPr>
              <a:t>공지사항</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정보 게시판</a:t>
            </a:r>
            <a:endParaRPr lang="en-US" sz="1958" dirty="0">
              <a:solidFill>
                <a:srgbClr val="FFFFFF"/>
              </a:solidFill>
              <a:latin typeface="Source Han Sans KR Bold"/>
              <a:ea typeface="Source Han Sans KR Bold"/>
            </a:endParaRPr>
          </a:p>
        </p:txBody>
      </p:sp>
      <p:pic>
        <p:nvPicPr>
          <p:cNvPr id="54" name="그림 53">
            <a:extLst>
              <a:ext uri="{FF2B5EF4-FFF2-40B4-BE49-F238E27FC236}">
                <a16:creationId xmlns:a16="http://schemas.microsoft.com/office/drawing/2014/main" id="{63E25617-94A3-4455-97E6-72BA8FBFF7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9940" y="1928488"/>
            <a:ext cx="6752381" cy="4323809"/>
          </a:xfrm>
          <a:prstGeom prst="rect">
            <a:avLst/>
          </a:prstGeom>
        </p:spPr>
      </p:pic>
      <p:pic>
        <p:nvPicPr>
          <p:cNvPr id="58" name="그림 57">
            <a:extLst>
              <a:ext uri="{FF2B5EF4-FFF2-40B4-BE49-F238E27FC236}">
                <a16:creationId xmlns:a16="http://schemas.microsoft.com/office/drawing/2014/main" id="{2BB332E3-9224-4EEE-8D59-F4DD09414E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19940" y="6511444"/>
            <a:ext cx="6752381" cy="2027369"/>
          </a:xfrm>
          <a:prstGeom prst="rect">
            <a:avLst/>
          </a:prstGeom>
        </p:spPr>
      </p:pic>
      <p:cxnSp>
        <p:nvCxnSpPr>
          <p:cNvPr id="74" name="직선 연결선 73">
            <a:extLst>
              <a:ext uri="{FF2B5EF4-FFF2-40B4-BE49-F238E27FC236}">
                <a16:creationId xmlns:a16="http://schemas.microsoft.com/office/drawing/2014/main" id="{3DD7265C-0E3B-4932-AD9D-768AB3AF0BC5}"/>
              </a:ext>
            </a:extLst>
          </p:cNvPr>
          <p:cNvCxnSpPr>
            <a:cxnSpLocks/>
          </p:cNvCxnSpPr>
          <p:nvPr/>
        </p:nvCxnSpPr>
        <p:spPr>
          <a:xfrm flipV="1">
            <a:off x="15368704" y="1758487"/>
            <a:ext cx="0" cy="63494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5" name="Freeform 8">
            <a:extLst>
              <a:ext uri="{FF2B5EF4-FFF2-40B4-BE49-F238E27FC236}">
                <a16:creationId xmlns:a16="http://schemas.microsoft.com/office/drawing/2014/main" id="{7E6D1212-C932-484C-A66D-71D1C74D41AB}"/>
              </a:ext>
            </a:extLst>
          </p:cNvPr>
          <p:cNvSpPr/>
          <p:nvPr/>
        </p:nvSpPr>
        <p:spPr>
          <a:xfrm>
            <a:off x="15279056" y="225812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6" name="Group 11">
            <a:extLst>
              <a:ext uri="{FF2B5EF4-FFF2-40B4-BE49-F238E27FC236}">
                <a16:creationId xmlns:a16="http://schemas.microsoft.com/office/drawing/2014/main" id="{82FD3CF2-C271-456D-8E5E-A9A330B026FC}"/>
              </a:ext>
            </a:extLst>
          </p:cNvPr>
          <p:cNvGrpSpPr/>
          <p:nvPr/>
        </p:nvGrpSpPr>
        <p:grpSpPr>
          <a:xfrm>
            <a:off x="13954047" y="666429"/>
            <a:ext cx="2889602" cy="1088492"/>
            <a:chOff x="0" y="-47625"/>
            <a:chExt cx="1498352" cy="763329"/>
          </a:xfrm>
        </p:grpSpPr>
        <p:sp>
          <p:nvSpPr>
            <p:cNvPr id="77" name="Freeform 12">
              <a:extLst>
                <a:ext uri="{FF2B5EF4-FFF2-40B4-BE49-F238E27FC236}">
                  <a16:creationId xmlns:a16="http://schemas.microsoft.com/office/drawing/2014/main" id="{7F702750-D383-44D6-AB81-88AD6297296A}"/>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78" name="TextBox 13">
              <a:extLst>
                <a:ext uri="{FF2B5EF4-FFF2-40B4-BE49-F238E27FC236}">
                  <a16:creationId xmlns:a16="http://schemas.microsoft.com/office/drawing/2014/main" id="{F8B1F9C1-F0BD-4EE4-900E-7EBEFFC4187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79" name="TextBox 33">
            <a:extLst>
              <a:ext uri="{FF2B5EF4-FFF2-40B4-BE49-F238E27FC236}">
                <a16:creationId xmlns:a16="http://schemas.microsoft.com/office/drawing/2014/main" id="{A60266E0-97C5-4E17-A93C-2C6EDFDC95F7}"/>
              </a:ext>
            </a:extLst>
          </p:cNvPr>
          <p:cNvSpPr txBox="1"/>
          <p:nvPr/>
        </p:nvSpPr>
        <p:spPr>
          <a:xfrm>
            <a:off x="13909053" y="1093441"/>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상세보기</a:t>
            </a:r>
            <a:endParaRPr lang="en-US" sz="1958" dirty="0">
              <a:solidFill>
                <a:srgbClr val="FFFFFF"/>
              </a:solidFill>
              <a:latin typeface="Source Han Sans KR Bold"/>
              <a:ea typeface="Source Han Sans KR Bold"/>
            </a:endParaRPr>
          </a:p>
        </p:txBody>
      </p:sp>
      <p:grpSp>
        <p:nvGrpSpPr>
          <p:cNvPr id="80" name="Group 11">
            <a:extLst>
              <a:ext uri="{FF2B5EF4-FFF2-40B4-BE49-F238E27FC236}">
                <a16:creationId xmlns:a16="http://schemas.microsoft.com/office/drawing/2014/main" id="{5880C7C1-57A7-4942-9253-9951C9EB107B}"/>
              </a:ext>
            </a:extLst>
          </p:cNvPr>
          <p:cNvGrpSpPr/>
          <p:nvPr/>
        </p:nvGrpSpPr>
        <p:grpSpPr>
          <a:xfrm>
            <a:off x="6787997" y="5374724"/>
            <a:ext cx="2133600" cy="1088492"/>
            <a:chOff x="0" y="-47625"/>
            <a:chExt cx="1498352" cy="763329"/>
          </a:xfrm>
        </p:grpSpPr>
        <p:sp>
          <p:nvSpPr>
            <p:cNvPr id="81" name="Freeform 12">
              <a:extLst>
                <a:ext uri="{FF2B5EF4-FFF2-40B4-BE49-F238E27FC236}">
                  <a16:creationId xmlns:a16="http://schemas.microsoft.com/office/drawing/2014/main" id="{2C130D15-A994-42F6-835A-CF0403703E79}"/>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82" name="TextBox 13">
              <a:extLst>
                <a:ext uri="{FF2B5EF4-FFF2-40B4-BE49-F238E27FC236}">
                  <a16:creationId xmlns:a16="http://schemas.microsoft.com/office/drawing/2014/main" id="{92430469-95FC-47BC-BF81-49CE07C2248F}"/>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83" name="TextBox 33">
            <a:extLst>
              <a:ext uri="{FF2B5EF4-FFF2-40B4-BE49-F238E27FC236}">
                <a16:creationId xmlns:a16="http://schemas.microsoft.com/office/drawing/2014/main" id="{2081D570-F64C-4319-A297-6A3ACA59BDD9}"/>
              </a:ext>
            </a:extLst>
          </p:cNvPr>
          <p:cNvSpPr txBox="1"/>
          <p:nvPr/>
        </p:nvSpPr>
        <p:spPr>
          <a:xfrm>
            <a:off x="6387444" y="5790509"/>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목록</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쓰기</a:t>
            </a:r>
            <a:endParaRPr lang="en-US" sz="1958" dirty="0">
              <a:solidFill>
                <a:srgbClr val="FFFFFF"/>
              </a:solidFill>
              <a:latin typeface="Source Han Sans KR Bold"/>
              <a:ea typeface="Source Han Sans KR Bold"/>
            </a:endParaRPr>
          </a:p>
        </p:txBody>
      </p:sp>
      <p:sp>
        <p:nvSpPr>
          <p:cNvPr id="85" name="Freeform 8">
            <a:extLst>
              <a:ext uri="{FF2B5EF4-FFF2-40B4-BE49-F238E27FC236}">
                <a16:creationId xmlns:a16="http://schemas.microsoft.com/office/drawing/2014/main" id="{7F28BAF7-D4F7-42D1-9A97-510D38092030}"/>
              </a:ext>
            </a:extLst>
          </p:cNvPr>
          <p:cNvSpPr/>
          <p:nvPr/>
        </p:nvSpPr>
        <p:spPr>
          <a:xfrm>
            <a:off x="5918604" y="5842684"/>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6" name="Freeform 8">
            <a:extLst>
              <a:ext uri="{FF2B5EF4-FFF2-40B4-BE49-F238E27FC236}">
                <a16:creationId xmlns:a16="http://schemas.microsoft.com/office/drawing/2014/main" id="{92FA69C3-09DD-4740-8D28-C4C249E2509B}"/>
              </a:ext>
            </a:extLst>
          </p:cNvPr>
          <p:cNvSpPr/>
          <p:nvPr/>
        </p:nvSpPr>
        <p:spPr>
          <a:xfrm>
            <a:off x="8517456" y="4249351"/>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87" name="직선 연결선 86">
            <a:extLst>
              <a:ext uri="{FF2B5EF4-FFF2-40B4-BE49-F238E27FC236}">
                <a16:creationId xmlns:a16="http://schemas.microsoft.com/office/drawing/2014/main" id="{BC425788-1313-4E97-B59E-46F3E12E5FE3}"/>
              </a:ext>
            </a:extLst>
          </p:cNvPr>
          <p:cNvCxnSpPr>
            <a:cxnSpLocks/>
          </p:cNvCxnSpPr>
          <p:nvPr/>
        </p:nvCxnSpPr>
        <p:spPr>
          <a:xfrm flipV="1">
            <a:off x="8626204" y="4359592"/>
            <a:ext cx="0" cy="108304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FBAA4306-4401-4C86-A708-847860D4FED5}"/>
              </a:ext>
            </a:extLst>
          </p:cNvPr>
          <p:cNvCxnSpPr>
            <a:cxnSpLocks/>
            <a:stCxn id="82" idx="1"/>
          </p:cNvCxnSpPr>
          <p:nvPr/>
        </p:nvCxnSpPr>
        <p:spPr>
          <a:xfrm flipH="1">
            <a:off x="6107809" y="5918970"/>
            <a:ext cx="680188" cy="33955"/>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2" name="Group 11">
            <a:extLst>
              <a:ext uri="{FF2B5EF4-FFF2-40B4-BE49-F238E27FC236}">
                <a16:creationId xmlns:a16="http://schemas.microsoft.com/office/drawing/2014/main" id="{5920808D-2EB7-4141-AE60-0258422CC5EA}"/>
              </a:ext>
            </a:extLst>
          </p:cNvPr>
          <p:cNvGrpSpPr/>
          <p:nvPr/>
        </p:nvGrpSpPr>
        <p:grpSpPr>
          <a:xfrm>
            <a:off x="13487400" y="5246263"/>
            <a:ext cx="2133600" cy="1088492"/>
            <a:chOff x="0" y="-47625"/>
            <a:chExt cx="1498352" cy="763329"/>
          </a:xfrm>
        </p:grpSpPr>
        <p:sp>
          <p:nvSpPr>
            <p:cNvPr id="93" name="Freeform 12">
              <a:extLst>
                <a:ext uri="{FF2B5EF4-FFF2-40B4-BE49-F238E27FC236}">
                  <a16:creationId xmlns:a16="http://schemas.microsoft.com/office/drawing/2014/main" id="{60A3D62A-76D1-4BFB-AB60-9ABA563CF92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94" name="TextBox 13">
              <a:extLst>
                <a:ext uri="{FF2B5EF4-FFF2-40B4-BE49-F238E27FC236}">
                  <a16:creationId xmlns:a16="http://schemas.microsoft.com/office/drawing/2014/main" id="{C2BE827B-2313-49B8-9816-61F1C02C3E61}"/>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95" name="TextBox 33">
            <a:extLst>
              <a:ext uri="{FF2B5EF4-FFF2-40B4-BE49-F238E27FC236}">
                <a16:creationId xmlns:a16="http://schemas.microsoft.com/office/drawing/2014/main" id="{A878DA78-D6A0-4026-8E5C-8721B04B866E}"/>
              </a:ext>
            </a:extLst>
          </p:cNvPr>
          <p:cNvSpPr txBox="1"/>
          <p:nvPr/>
        </p:nvSpPr>
        <p:spPr>
          <a:xfrm>
            <a:off x="13086847" y="5662048"/>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수정</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삭제</a:t>
            </a:r>
            <a:endParaRPr lang="en-US" sz="1958" dirty="0">
              <a:solidFill>
                <a:srgbClr val="FFFFFF"/>
              </a:solidFill>
              <a:latin typeface="Source Han Sans KR Bold"/>
              <a:ea typeface="Source Han Sans KR Bold"/>
            </a:endParaRPr>
          </a:p>
        </p:txBody>
      </p:sp>
      <p:sp>
        <p:nvSpPr>
          <p:cNvPr id="96" name="Freeform 8">
            <a:extLst>
              <a:ext uri="{FF2B5EF4-FFF2-40B4-BE49-F238E27FC236}">
                <a16:creationId xmlns:a16="http://schemas.microsoft.com/office/drawing/2014/main" id="{F8EBAD08-A531-4E3F-AF6E-48C2338CCEA1}"/>
              </a:ext>
            </a:extLst>
          </p:cNvPr>
          <p:cNvSpPr/>
          <p:nvPr/>
        </p:nvSpPr>
        <p:spPr>
          <a:xfrm>
            <a:off x="12618007" y="571422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97" name="직선 연결선 96">
            <a:extLst>
              <a:ext uri="{FF2B5EF4-FFF2-40B4-BE49-F238E27FC236}">
                <a16:creationId xmlns:a16="http://schemas.microsoft.com/office/drawing/2014/main" id="{93316340-2DA5-41BE-929E-1A85BF9D7985}"/>
              </a:ext>
            </a:extLst>
          </p:cNvPr>
          <p:cNvCxnSpPr>
            <a:cxnSpLocks/>
          </p:cNvCxnSpPr>
          <p:nvPr/>
        </p:nvCxnSpPr>
        <p:spPr>
          <a:xfrm flipH="1">
            <a:off x="12807211" y="5790509"/>
            <a:ext cx="680189" cy="33955"/>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1" name="Group 11">
            <a:extLst>
              <a:ext uri="{FF2B5EF4-FFF2-40B4-BE49-F238E27FC236}">
                <a16:creationId xmlns:a16="http://schemas.microsoft.com/office/drawing/2014/main" id="{E1857CAA-094D-473A-8543-2A2D3762271B}"/>
              </a:ext>
            </a:extLst>
          </p:cNvPr>
          <p:cNvGrpSpPr/>
          <p:nvPr/>
        </p:nvGrpSpPr>
        <p:grpSpPr>
          <a:xfrm>
            <a:off x="17008683" y="6243569"/>
            <a:ext cx="1166695" cy="1088492"/>
            <a:chOff x="0" y="-47625"/>
            <a:chExt cx="1498352" cy="763329"/>
          </a:xfrm>
        </p:grpSpPr>
        <p:sp>
          <p:nvSpPr>
            <p:cNvPr id="102" name="Freeform 12">
              <a:extLst>
                <a:ext uri="{FF2B5EF4-FFF2-40B4-BE49-F238E27FC236}">
                  <a16:creationId xmlns:a16="http://schemas.microsoft.com/office/drawing/2014/main" id="{70011156-90CA-42EF-854A-3F801E537E92}"/>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103" name="TextBox 13">
              <a:extLst>
                <a:ext uri="{FF2B5EF4-FFF2-40B4-BE49-F238E27FC236}">
                  <a16:creationId xmlns:a16="http://schemas.microsoft.com/office/drawing/2014/main" id="{4ADDCEF6-E887-4B24-980F-612311FA0ABB}"/>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04" name="TextBox 33">
            <a:extLst>
              <a:ext uri="{FF2B5EF4-FFF2-40B4-BE49-F238E27FC236}">
                <a16:creationId xmlns:a16="http://schemas.microsoft.com/office/drawing/2014/main" id="{74FAF8CB-6A44-4766-BB73-EF48E4B97E19}"/>
              </a:ext>
            </a:extLst>
          </p:cNvPr>
          <p:cNvSpPr txBox="1"/>
          <p:nvPr/>
        </p:nvSpPr>
        <p:spPr>
          <a:xfrm>
            <a:off x="16732454" y="6694442"/>
            <a:ext cx="1719151" cy="324833"/>
          </a:xfrm>
          <a:prstGeom prst="rect">
            <a:avLst/>
          </a:prstGeom>
        </p:spPr>
        <p:txBody>
          <a:bodyPr wrap="square"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댓글</a:t>
            </a:r>
            <a:endParaRPr lang="en-US" sz="1958" dirty="0">
              <a:solidFill>
                <a:srgbClr val="FFFFFF"/>
              </a:solidFill>
              <a:latin typeface="Source Han Sans KR Bold"/>
              <a:ea typeface="Source Han Sans KR Bold"/>
            </a:endParaRPr>
          </a:p>
        </p:txBody>
      </p:sp>
      <p:cxnSp>
        <p:nvCxnSpPr>
          <p:cNvPr id="105" name="직선 연결선 104">
            <a:extLst>
              <a:ext uri="{FF2B5EF4-FFF2-40B4-BE49-F238E27FC236}">
                <a16:creationId xmlns:a16="http://schemas.microsoft.com/office/drawing/2014/main" id="{A5C1010B-B1F1-46F0-978A-8E5D6A74D888}"/>
              </a:ext>
            </a:extLst>
          </p:cNvPr>
          <p:cNvCxnSpPr>
            <a:cxnSpLocks/>
            <a:stCxn id="103" idx="2"/>
          </p:cNvCxnSpPr>
          <p:nvPr/>
        </p:nvCxnSpPr>
        <p:spPr>
          <a:xfrm flipH="1">
            <a:off x="16732454" y="7332061"/>
            <a:ext cx="859577" cy="67123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8" name="Group 11">
            <a:extLst>
              <a:ext uri="{FF2B5EF4-FFF2-40B4-BE49-F238E27FC236}">
                <a16:creationId xmlns:a16="http://schemas.microsoft.com/office/drawing/2014/main" id="{781CABAD-D6A6-4937-AB00-A8C6476962A0}"/>
              </a:ext>
            </a:extLst>
          </p:cNvPr>
          <p:cNvGrpSpPr/>
          <p:nvPr/>
        </p:nvGrpSpPr>
        <p:grpSpPr>
          <a:xfrm>
            <a:off x="7264098" y="8867738"/>
            <a:ext cx="4546902" cy="1115334"/>
            <a:chOff x="0" y="0"/>
            <a:chExt cx="1498352" cy="715704"/>
          </a:xfrm>
        </p:grpSpPr>
        <p:sp>
          <p:nvSpPr>
            <p:cNvPr id="109" name="Freeform 12">
              <a:extLst>
                <a:ext uri="{FF2B5EF4-FFF2-40B4-BE49-F238E27FC236}">
                  <a16:creationId xmlns:a16="http://schemas.microsoft.com/office/drawing/2014/main" id="{AE0802D2-CF9C-48C3-AD2B-B9D9D34723F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10" name="TextBox 13">
              <a:extLst>
                <a:ext uri="{FF2B5EF4-FFF2-40B4-BE49-F238E27FC236}">
                  <a16:creationId xmlns:a16="http://schemas.microsoft.com/office/drawing/2014/main" id="{2FBEE116-9FF5-4301-BFD3-C894AE42F5A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11" name="TextBox 33">
            <a:extLst>
              <a:ext uri="{FF2B5EF4-FFF2-40B4-BE49-F238E27FC236}">
                <a16:creationId xmlns:a16="http://schemas.microsoft.com/office/drawing/2014/main" id="{43E0CCF9-9F2E-450C-8BC3-600E172A20E9}"/>
              </a:ext>
            </a:extLst>
          </p:cNvPr>
          <p:cNvSpPr txBox="1"/>
          <p:nvPr/>
        </p:nvSpPr>
        <p:spPr>
          <a:xfrm>
            <a:off x="7264098" y="9246375"/>
            <a:ext cx="4428960" cy="324833"/>
          </a:xfrm>
          <a:prstGeom prst="rect">
            <a:avLst/>
          </a:prstGeom>
        </p:spPr>
        <p:txBody>
          <a:bodyPr wrap="square"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a:t>
            </a:r>
            <a:r>
              <a:rPr lang="en-US" altLang="ko-KR" sz="1958" dirty="0">
                <a:solidFill>
                  <a:srgbClr val="FFFFFF"/>
                </a:solidFill>
                <a:latin typeface="Source Han Sans KR Bold"/>
                <a:ea typeface="Source Han Sans KR Bold"/>
              </a:rPr>
              <a:t>CRUD, </a:t>
            </a:r>
            <a:r>
              <a:rPr lang="ko-KR" altLang="en-US" sz="1958" dirty="0">
                <a:solidFill>
                  <a:srgbClr val="FFFFFF"/>
                </a:solidFill>
                <a:latin typeface="Source Han Sans KR Bold"/>
                <a:ea typeface="Source Han Sans KR Bold"/>
              </a:rPr>
              <a:t>검색</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페이징</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댓글</a:t>
            </a:r>
            <a:endParaRPr lang="en-US" altLang="ko-KR" sz="1958" dirty="0">
              <a:solidFill>
                <a:srgbClr val="FFFFFF"/>
              </a:solidFill>
              <a:latin typeface="Source Han Sans KR Bold"/>
              <a:ea typeface="Source Han Sans KR Bold"/>
            </a:endParaRPr>
          </a:p>
        </p:txBody>
      </p:sp>
      <p:sp>
        <p:nvSpPr>
          <p:cNvPr id="115" name="Freeform 8">
            <a:extLst>
              <a:ext uri="{FF2B5EF4-FFF2-40B4-BE49-F238E27FC236}">
                <a16:creationId xmlns:a16="http://schemas.microsoft.com/office/drawing/2014/main" id="{AD9C9BAE-017E-4B47-B277-E5DF1B01D5DF}"/>
              </a:ext>
            </a:extLst>
          </p:cNvPr>
          <p:cNvSpPr/>
          <p:nvPr/>
        </p:nvSpPr>
        <p:spPr>
          <a:xfrm>
            <a:off x="16627654" y="7854738"/>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387438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8" grpId="0"/>
      <p:bldP spid="79" grpId="0"/>
      <p:bldP spid="83" grpId="0"/>
      <p:bldP spid="95" grpId="0"/>
      <p:bldP spid="10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7739932" y="490625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7893666" y="501376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05</a:t>
            </a:r>
          </a:p>
        </p:txBody>
      </p:sp>
      <p:sp>
        <p:nvSpPr>
          <p:cNvPr id="17" name="TextBox 33">
            <a:extLst>
              <a:ext uri="{FF2B5EF4-FFF2-40B4-BE49-F238E27FC236}">
                <a16:creationId xmlns:a16="http://schemas.microsoft.com/office/drawing/2014/main" id="{365274F8-636B-4898-8DD6-820E63F81224}"/>
              </a:ext>
            </a:extLst>
          </p:cNvPr>
          <p:cNvSpPr txBox="1"/>
          <p:nvPr/>
        </p:nvSpPr>
        <p:spPr>
          <a:xfrm>
            <a:off x="8610600" y="4997061"/>
            <a:ext cx="1739334"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시연</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231667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7739932" y="490625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7893666" y="501376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06</a:t>
            </a:r>
          </a:p>
        </p:txBody>
      </p:sp>
      <p:sp>
        <p:nvSpPr>
          <p:cNvPr id="17" name="TextBox 33">
            <a:extLst>
              <a:ext uri="{FF2B5EF4-FFF2-40B4-BE49-F238E27FC236}">
                <a16:creationId xmlns:a16="http://schemas.microsoft.com/office/drawing/2014/main" id="{365274F8-636B-4898-8DD6-820E63F81224}"/>
              </a:ext>
            </a:extLst>
          </p:cNvPr>
          <p:cNvSpPr txBox="1"/>
          <p:nvPr/>
        </p:nvSpPr>
        <p:spPr>
          <a:xfrm>
            <a:off x="8610600" y="4997061"/>
            <a:ext cx="1739334"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개선 방향</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2011826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Notice</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&amp;</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Info</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Board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b="1" dirty="0">
                <a:solidFill>
                  <a:srgbClr val="474747"/>
                </a:solidFill>
                <a:latin typeface="Source Han Sans KR Medium" panose="020B0600000101010101" charset="-127"/>
                <a:ea typeface="Source Han Sans KR Medium" panose="020B0600000101010101" charset="-127"/>
              </a:rPr>
              <a:t>개선 방향</a:t>
            </a:r>
            <a:endParaRPr lang="en-US" sz="4405" b="1" dirty="0">
              <a:solidFill>
                <a:srgbClr val="474747"/>
              </a:solidFill>
              <a:latin typeface="Source Han Sans KR Medium" panose="020B0600000101010101" charset="-127"/>
              <a:ea typeface="Source Han Sans KR Medium" panose="020B0600000101010101" charset="-127"/>
            </a:endParaRPr>
          </a:p>
        </p:txBody>
      </p:sp>
      <p:sp>
        <p:nvSpPr>
          <p:cNvPr id="79" name="TextBox 33">
            <a:extLst>
              <a:ext uri="{FF2B5EF4-FFF2-40B4-BE49-F238E27FC236}">
                <a16:creationId xmlns:a16="http://schemas.microsoft.com/office/drawing/2014/main" id="{A60266E0-97C5-4E17-A93C-2C6EDFDC95F7}"/>
              </a:ext>
            </a:extLst>
          </p:cNvPr>
          <p:cNvSpPr txBox="1"/>
          <p:nvPr/>
        </p:nvSpPr>
        <p:spPr>
          <a:xfrm>
            <a:off x="13909053" y="1093441"/>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상세보기</a:t>
            </a:r>
            <a:endParaRPr lang="en-US" sz="1958" dirty="0">
              <a:solidFill>
                <a:srgbClr val="FFFFFF"/>
              </a:solidFill>
              <a:latin typeface="Source Han Sans KR Bold"/>
              <a:ea typeface="Source Han Sans KR Bold"/>
            </a:endParaRPr>
          </a:p>
        </p:txBody>
      </p:sp>
      <p:sp>
        <p:nvSpPr>
          <p:cNvPr id="22" name="TextBox 12">
            <a:extLst>
              <a:ext uri="{FF2B5EF4-FFF2-40B4-BE49-F238E27FC236}">
                <a16:creationId xmlns:a16="http://schemas.microsoft.com/office/drawing/2014/main" id="{897E8E9E-93A1-48C3-9BE3-7CD2E77BC21E}"/>
              </a:ext>
            </a:extLst>
          </p:cNvPr>
          <p:cNvSpPr txBox="1"/>
          <p:nvPr/>
        </p:nvSpPr>
        <p:spPr>
          <a:xfrm>
            <a:off x="1988097" y="2823648"/>
            <a:ext cx="4346712" cy="320472"/>
          </a:xfrm>
          <a:prstGeom prst="rect">
            <a:avLst/>
          </a:prstGeom>
        </p:spPr>
        <p:txBody>
          <a:bodyPr lIns="0" tIns="0" rIns="0" bIns="0" rtlCol="0" anchor="t">
            <a:spAutoFit/>
          </a:bodyPr>
          <a:lstStyle/>
          <a:p>
            <a:pPr algn="r">
              <a:lnSpc>
                <a:spcPts val="2666"/>
              </a:lnSpc>
            </a:pPr>
            <a:r>
              <a:rPr lang="ko-KR" altLang="en-US" sz="2000" dirty="0">
                <a:solidFill>
                  <a:srgbClr val="3D3D3D"/>
                </a:solidFill>
                <a:latin typeface="+mn-ea"/>
              </a:rPr>
              <a:t>추가 기능 업데이트</a:t>
            </a:r>
            <a:endParaRPr lang="en-US" sz="2000" dirty="0">
              <a:solidFill>
                <a:srgbClr val="3D3D3D"/>
              </a:solidFill>
              <a:latin typeface="+mn-ea"/>
            </a:endParaRPr>
          </a:p>
        </p:txBody>
      </p:sp>
      <p:sp>
        <p:nvSpPr>
          <p:cNvPr id="23" name="TextBox 13">
            <a:extLst>
              <a:ext uri="{FF2B5EF4-FFF2-40B4-BE49-F238E27FC236}">
                <a16:creationId xmlns:a16="http://schemas.microsoft.com/office/drawing/2014/main" id="{C2DB841F-2C82-433C-8481-9BFC02C6C7DF}"/>
              </a:ext>
            </a:extLst>
          </p:cNvPr>
          <p:cNvSpPr txBox="1"/>
          <p:nvPr/>
        </p:nvSpPr>
        <p:spPr>
          <a:xfrm>
            <a:off x="817355" y="5366225"/>
            <a:ext cx="3982362" cy="320472"/>
          </a:xfrm>
          <a:prstGeom prst="rect">
            <a:avLst/>
          </a:prstGeom>
        </p:spPr>
        <p:txBody>
          <a:bodyPr lIns="0" tIns="0" rIns="0" bIns="0" rtlCol="0" anchor="t">
            <a:spAutoFit/>
          </a:bodyPr>
          <a:lstStyle/>
          <a:p>
            <a:pPr algn="r">
              <a:lnSpc>
                <a:spcPts val="2666"/>
              </a:lnSpc>
            </a:pPr>
            <a:r>
              <a:rPr lang="en-US" sz="2000" dirty="0">
                <a:solidFill>
                  <a:srgbClr val="3D3D3D"/>
                </a:solidFill>
                <a:latin typeface="+mn-ea"/>
              </a:rPr>
              <a:t>API Key </a:t>
            </a:r>
            <a:r>
              <a:rPr lang="ko-KR" altLang="en-US" sz="2000" dirty="0">
                <a:solidFill>
                  <a:srgbClr val="3D3D3D"/>
                </a:solidFill>
                <a:latin typeface="+mn-ea"/>
              </a:rPr>
              <a:t>관리</a:t>
            </a:r>
            <a:endParaRPr lang="en-US" sz="2000" dirty="0">
              <a:solidFill>
                <a:srgbClr val="3D3D3D"/>
              </a:solidFill>
              <a:latin typeface="+mn-ea"/>
            </a:endParaRPr>
          </a:p>
        </p:txBody>
      </p:sp>
      <p:sp>
        <p:nvSpPr>
          <p:cNvPr id="24" name="TextBox 14">
            <a:extLst>
              <a:ext uri="{FF2B5EF4-FFF2-40B4-BE49-F238E27FC236}">
                <a16:creationId xmlns:a16="http://schemas.microsoft.com/office/drawing/2014/main" id="{DFBDC494-678F-44B4-9466-6696C634866A}"/>
              </a:ext>
            </a:extLst>
          </p:cNvPr>
          <p:cNvSpPr txBox="1"/>
          <p:nvPr/>
        </p:nvSpPr>
        <p:spPr>
          <a:xfrm>
            <a:off x="11634374" y="3373776"/>
            <a:ext cx="5624926" cy="317651"/>
          </a:xfrm>
          <a:prstGeom prst="rect">
            <a:avLst/>
          </a:prstGeom>
        </p:spPr>
        <p:txBody>
          <a:bodyPr wrap="square" lIns="0" tIns="0" rIns="0" bIns="0" rtlCol="0" anchor="t">
            <a:spAutoFit/>
          </a:bodyPr>
          <a:lstStyle/>
          <a:p>
            <a:pPr>
              <a:lnSpc>
                <a:spcPts val="2666"/>
              </a:lnSpc>
            </a:pPr>
            <a:r>
              <a:rPr lang="ko-KR" altLang="en-US" sz="2000" dirty="0">
                <a:solidFill>
                  <a:srgbClr val="3D3D3D"/>
                </a:solidFill>
                <a:latin typeface="+mn-ea"/>
              </a:rPr>
              <a:t>제로 프리미엄 도달시</a:t>
            </a:r>
            <a:r>
              <a:rPr lang="en-US" altLang="ko-KR" sz="2000" dirty="0">
                <a:solidFill>
                  <a:srgbClr val="3D3D3D"/>
                </a:solidFill>
                <a:latin typeface="+mn-ea"/>
              </a:rPr>
              <a:t>, </a:t>
            </a:r>
            <a:r>
              <a:rPr lang="ko-KR" altLang="en-US" sz="2000" dirty="0">
                <a:solidFill>
                  <a:srgbClr val="3D3D3D"/>
                </a:solidFill>
                <a:latin typeface="+mn-ea"/>
              </a:rPr>
              <a:t>체결 및 특정 조건 </a:t>
            </a:r>
            <a:r>
              <a:rPr lang="ko-KR" altLang="en-US" sz="2000" dirty="0" err="1">
                <a:solidFill>
                  <a:srgbClr val="3D3D3D"/>
                </a:solidFill>
                <a:latin typeface="+mn-ea"/>
              </a:rPr>
              <a:t>만족시</a:t>
            </a:r>
            <a:endParaRPr lang="en-US" sz="2000" dirty="0">
              <a:solidFill>
                <a:srgbClr val="3D3D3D"/>
              </a:solidFill>
              <a:latin typeface="+mn-ea"/>
            </a:endParaRPr>
          </a:p>
        </p:txBody>
      </p:sp>
      <p:sp>
        <p:nvSpPr>
          <p:cNvPr id="25" name="TextBox 15">
            <a:extLst>
              <a:ext uri="{FF2B5EF4-FFF2-40B4-BE49-F238E27FC236}">
                <a16:creationId xmlns:a16="http://schemas.microsoft.com/office/drawing/2014/main" id="{B5E84B1C-76EA-4263-83CA-39EF4836522C}"/>
              </a:ext>
            </a:extLst>
          </p:cNvPr>
          <p:cNvSpPr txBox="1"/>
          <p:nvPr/>
        </p:nvSpPr>
        <p:spPr>
          <a:xfrm>
            <a:off x="13741067" y="5293825"/>
            <a:ext cx="3777253" cy="676980"/>
          </a:xfrm>
          <a:prstGeom prst="rect">
            <a:avLst/>
          </a:prstGeom>
        </p:spPr>
        <p:txBody>
          <a:bodyPr lIns="0" tIns="0" rIns="0" bIns="0" rtlCol="0" anchor="t">
            <a:spAutoFit/>
          </a:bodyPr>
          <a:lstStyle/>
          <a:p>
            <a:pPr>
              <a:lnSpc>
                <a:spcPts val="2666"/>
              </a:lnSpc>
            </a:pPr>
            <a:r>
              <a:rPr lang="en-US" sz="2000" dirty="0">
                <a:solidFill>
                  <a:srgbClr val="3D3D3D"/>
                </a:solidFill>
                <a:latin typeface="+mn-ea"/>
              </a:rPr>
              <a:t>Futures, Option,</a:t>
            </a:r>
          </a:p>
          <a:p>
            <a:pPr>
              <a:lnSpc>
                <a:spcPts val="2666"/>
              </a:lnSpc>
            </a:pPr>
            <a:r>
              <a:rPr lang="en-US" sz="2000" dirty="0">
                <a:solidFill>
                  <a:srgbClr val="3D3D3D"/>
                </a:solidFill>
                <a:latin typeface="+mn-ea"/>
              </a:rPr>
              <a:t>Bitcoin,</a:t>
            </a:r>
            <a:r>
              <a:rPr lang="ko-KR" altLang="en-US" sz="2000" dirty="0">
                <a:solidFill>
                  <a:srgbClr val="3D3D3D"/>
                </a:solidFill>
                <a:latin typeface="+mn-ea"/>
              </a:rPr>
              <a:t> </a:t>
            </a:r>
            <a:r>
              <a:rPr lang="en-US" altLang="ko-KR" sz="2000" dirty="0">
                <a:solidFill>
                  <a:srgbClr val="3D3D3D"/>
                </a:solidFill>
                <a:latin typeface="+mn-ea"/>
              </a:rPr>
              <a:t>Etherium</a:t>
            </a:r>
            <a:r>
              <a:rPr lang="ko-KR" altLang="en-US" sz="2000" dirty="0">
                <a:solidFill>
                  <a:srgbClr val="3D3D3D"/>
                </a:solidFill>
                <a:latin typeface="+mn-ea"/>
              </a:rPr>
              <a:t> </a:t>
            </a:r>
            <a:r>
              <a:rPr lang="en-US" altLang="ko-KR" sz="2000" dirty="0">
                <a:solidFill>
                  <a:srgbClr val="3D3D3D"/>
                </a:solidFill>
                <a:latin typeface="+mn-ea"/>
              </a:rPr>
              <a:t>…</a:t>
            </a:r>
            <a:r>
              <a:rPr lang="en-US" altLang="ko-KR" sz="2000" dirty="0" err="1">
                <a:solidFill>
                  <a:srgbClr val="3D3D3D"/>
                </a:solidFill>
                <a:latin typeface="+mn-ea"/>
              </a:rPr>
              <a:t>etc</a:t>
            </a:r>
            <a:endParaRPr lang="en-US" sz="2000" dirty="0">
              <a:solidFill>
                <a:srgbClr val="3D3D3D"/>
              </a:solidFill>
              <a:latin typeface="+mn-ea"/>
            </a:endParaRPr>
          </a:p>
        </p:txBody>
      </p:sp>
      <p:sp>
        <p:nvSpPr>
          <p:cNvPr id="26" name="TextBox 16">
            <a:extLst>
              <a:ext uri="{FF2B5EF4-FFF2-40B4-BE49-F238E27FC236}">
                <a16:creationId xmlns:a16="http://schemas.microsoft.com/office/drawing/2014/main" id="{75390740-1B92-4A5B-AFF7-7496B6CE7575}"/>
              </a:ext>
            </a:extLst>
          </p:cNvPr>
          <p:cNvSpPr txBox="1"/>
          <p:nvPr/>
        </p:nvSpPr>
        <p:spPr>
          <a:xfrm>
            <a:off x="11963400" y="7993884"/>
            <a:ext cx="4346712" cy="320472"/>
          </a:xfrm>
          <a:prstGeom prst="rect">
            <a:avLst/>
          </a:prstGeom>
        </p:spPr>
        <p:txBody>
          <a:bodyPr lIns="0" tIns="0" rIns="0" bIns="0" rtlCol="0" anchor="t">
            <a:spAutoFit/>
          </a:bodyPr>
          <a:lstStyle/>
          <a:p>
            <a:pPr>
              <a:lnSpc>
                <a:spcPts val="2666"/>
              </a:lnSpc>
            </a:pPr>
            <a:r>
              <a:rPr lang="ko-KR" altLang="en-US" sz="2000" dirty="0">
                <a:solidFill>
                  <a:srgbClr val="3D3D3D"/>
                </a:solidFill>
                <a:latin typeface="+mn-ea"/>
              </a:rPr>
              <a:t>서버 관리</a:t>
            </a:r>
            <a:endParaRPr lang="en-US" sz="2000" dirty="0">
              <a:solidFill>
                <a:srgbClr val="3D3D3D"/>
              </a:solidFill>
              <a:latin typeface="+mn-ea"/>
            </a:endParaRPr>
          </a:p>
        </p:txBody>
      </p:sp>
      <p:sp>
        <p:nvSpPr>
          <p:cNvPr id="27" name="AutoShape 18">
            <a:extLst>
              <a:ext uri="{FF2B5EF4-FFF2-40B4-BE49-F238E27FC236}">
                <a16:creationId xmlns:a16="http://schemas.microsoft.com/office/drawing/2014/main" id="{78AAA629-B310-4DEA-B97D-A2EAD848B574}"/>
              </a:ext>
            </a:extLst>
          </p:cNvPr>
          <p:cNvSpPr/>
          <p:nvPr/>
        </p:nvSpPr>
        <p:spPr>
          <a:xfrm>
            <a:off x="12505494" y="5533103"/>
            <a:ext cx="867057" cy="0"/>
          </a:xfrm>
          <a:prstGeom prst="line">
            <a:avLst/>
          </a:prstGeom>
          <a:ln w="47625" cap="flat">
            <a:solidFill>
              <a:srgbClr val="CFD0FA"/>
            </a:solidFill>
            <a:prstDash val="solid"/>
            <a:headEnd type="none" w="sm" len="sm"/>
            <a:tailEnd type="oval" w="lg" len="lg"/>
          </a:ln>
        </p:spPr>
      </p:sp>
      <p:sp>
        <p:nvSpPr>
          <p:cNvPr id="28" name="AutoShape 19">
            <a:extLst>
              <a:ext uri="{FF2B5EF4-FFF2-40B4-BE49-F238E27FC236}">
                <a16:creationId xmlns:a16="http://schemas.microsoft.com/office/drawing/2014/main" id="{1588C4BF-24E8-4CCA-BD30-A97065500097}"/>
              </a:ext>
            </a:extLst>
          </p:cNvPr>
          <p:cNvSpPr/>
          <p:nvPr/>
        </p:nvSpPr>
        <p:spPr>
          <a:xfrm>
            <a:off x="10331176" y="3540654"/>
            <a:ext cx="867057" cy="0"/>
          </a:xfrm>
          <a:prstGeom prst="line">
            <a:avLst/>
          </a:prstGeom>
          <a:ln w="47625" cap="flat">
            <a:solidFill>
              <a:srgbClr val="A3E6E4"/>
            </a:solidFill>
            <a:prstDash val="solid"/>
            <a:headEnd type="none" w="sm" len="sm"/>
            <a:tailEnd type="oval" w="lg" len="lg"/>
          </a:ln>
        </p:spPr>
      </p:sp>
      <p:sp>
        <p:nvSpPr>
          <p:cNvPr id="29" name="AutoShape 20">
            <a:extLst>
              <a:ext uri="{FF2B5EF4-FFF2-40B4-BE49-F238E27FC236}">
                <a16:creationId xmlns:a16="http://schemas.microsoft.com/office/drawing/2014/main" id="{400F4F9C-6E4B-45FE-912A-0608CDDDD9B8}"/>
              </a:ext>
            </a:extLst>
          </p:cNvPr>
          <p:cNvSpPr/>
          <p:nvPr/>
        </p:nvSpPr>
        <p:spPr>
          <a:xfrm>
            <a:off x="10743872" y="8154120"/>
            <a:ext cx="867057" cy="0"/>
          </a:xfrm>
          <a:prstGeom prst="line">
            <a:avLst/>
          </a:prstGeom>
          <a:ln w="47625" cap="flat">
            <a:solidFill>
              <a:srgbClr val="C3DDFF"/>
            </a:solidFill>
            <a:prstDash val="solid"/>
            <a:headEnd type="none" w="sm" len="sm"/>
            <a:tailEnd type="oval" w="lg" len="lg"/>
          </a:ln>
        </p:spPr>
      </p:sp>
      <p:sp>
        <p:nvSpPr>
          <p:cNvPr id="30" name="AutoShape 21">
            <a:extLst>
              <a:ext uri="{FF2B5EF4-FFF2-40B4-BE49-F238E27FC236}">
                <a16:creationId xmlns:a16="http://schemas.microsoft.com/office/drawing/2014/main" id="{0D599E3E-7169-4A39-9981-D1FA6638BE7C}"/>
              </a:ext>
            </a:extLst>
          </p:cNvPr>
          <p:cNvSpPr/>
          <p:nvPr/>
        </p:nvSpPr>
        <p:spPr>
          <a:xfrm flipH="1">
            <a:off x="5155978" y="5559144"/>
            <a:ext cx="867057" cy="0"/>
          </a:xfrm>
          <a:prstGeom prst="line">
            <a:avLst/>
          </a:prstGeom>
          <a:ln w="47625" cap="flat">
            <a:solidFill>
              <a:srgbClr val="E0D5E8"/>
            </a:solidFill>
            <a:prstDash val="solid"/>
            <a:headEnd type="none" w="sm" len="sm"/>
            <a:tailEnd type="oval" w="lg" len="lg"/>
          </a:ln>
        </p:spPr>
      </p:sp>
      <p:sp>
        <p:nvSpPr>
          <p:cNvPr id="31" name="AutoShape 22">
            <a:extLst>
              <a:ext uri="{FF2B5EF4-FFF2-40B4-BE49-F238E27FC236}">
                <a16:creationId xmlns:a16="http://schemas.microsoft.com/office/drawing/2014/main" id="{86315D70-9CFB-42A1-99EF-2B0E0AA7BF9B}"/>
              </a:ext>
            </a:extLst>
          </p:cNvPr>
          <p:cNvSpPr/>
          <p:nvPr/>
        </p:nvSpPr>
        <p:spPr>
          <a:xfrm flipH="1">
            <a:off x="6511269" y="3000051"/>
            <a:ext cx="867057" cy="0"/>
          </a:xfrm>
          <a:prstGeom prst="line">
            <a:avLst/>
          </a:prstGeom>
          <a:ln w="47625" cap="flat">
            <a:solidFill>
              <a:srgbClr val="E3EDD5"/>
            </a:solidFill>
            <a:prstDash val="solid"/>
            <a:headEnd type="none" w="sm" len="sm"/>
            <a:tailEnd type="oval" w="lg" len="lg"/>
          </a:ln>
        </p:spPr>
      </p:sp>
      <p:sp>
        <p:nvSpPr>
          <p:cNvPr id="32" name="타원 31">
            <a:extLst>
              <a:ext uri="{FF2B5EF4-FFF2-40B4-BE49-F238E27FC236}">
                <a16:creationId xmlns:a16="http://schemas.microsoft.com/office/drawing/2014/main" id="{AF5127AB-6046-4E11-A4A6-A66759F5143D}"/>
              </a:ext>
            </a:extLst>
          </p:cNvPr>
          <p:cNvSpPr/>
          <p:nvPr/>
        </p:nvSpPr>
        <p:spPr>
          <a:xfrm>
            <a:off x="5793959" y="3756000"/>
            <a:ext cx="3754487" cy="3752630"/>
          </a:xfrm>
          <a:prstGeom prst="ellipse">
            <a:avLst/>
          </a:prstGeom>
          <a:solidFill>
            <a:srgbClr val="E0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000" b="1" dirty="0">
                <a:solidFill>
                  <a:schemeClr val="bg1"/>
                </a:solidFill>
              </a:rPr>
              <a:t>보안</a:t>
            </a:r>
          </a:p>
        </p:txBody>
      </p:sp>
      <p:sp>
        <p:nvSpPr>
          <p:cNvPr id="33" name="타원 32">
            <a:extLst>
              <a:ext uri="{FF2B5EF4-FFF2-40B4-BE49-F238E27FC236}">
                <a16:creationId xmlns:a16="http://schemas.microsoft.com/office/drawing/2014/main" id="{4FACBCEE-EC9C-47CD-8885-74A6E87BADD9}"/>
              </a:ext>
            </a:extLst>
          </p:cNvPr>
          <p:cNvSpPr/>
          <p:nvPr/>
        </p:nvSpPr>
        <p:spPr>
          <a:xfrm>
            <a:off x="9565425" y="3954014"/>
            <a:ext cx="3124200" cy="3210260"/>
          </a:xfrm>
          <a:prstGeom prst="ellipse">
            <a:avLst/>
          </a:prstGeom>
          <a:solidFill>
            <a:srgbClr val="CFD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b="1" dirty="0"/>
              <a:t>상품 영역 확대</a:t>
            </a:r>
            <a:endParaRPr lang="en-US" altLang="ko-KR" sz="2400" b="1" dirty="0"/>
          </a:p>
          <a:p>
            <a:pPr algn="ctr"/>
            <a:r>
              <a:rPr lang="ko-KR" altLang="en-US" sz="2400" b="1" dirty="0"/>
              <a:t>종목 추가</a:t>
            </a:r>
          </a:p>
        </p:txBody>
      </p:sp>
      <p:sp>
        <p:nvSpPr>
          <p:cNvPr id="34" name="타원 33">
            <a:extLst>
              <a:ext uri="{FF2B5EF4-FFF2-40B4-BE49-F238E27FC236}">
                <a16:creationId xmlns:a16="http://schemas.microsoft.com/office/drawing/2014/main" id="{72937BEB-3D1D-4B9E-A5AC-7AD13A0F35AD}"/>
              </a:ext>
            </a:extLst>
          </p:cNvPr>
          <p:cNvSpPr/>
          <p:nvPr/>
        </p:nvSpPr>
        <p:spPr>
          <a:xfrm>
            <a:off x="8664881" y="2617153"/>
            <a:ext cx="1666295" cy="1764339"/>
          </a:xfrm>
          <a:prstGeom prst="ellipse">
            <a:avLst/>
          </a:prstGeom>
          <a:solidFill>
            <a:srgbClr val="A3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b="1"/>
              <a:t>알람</a:t>
            </a:r>
          </a:p>
        </p:txBody>
      </p:sp>
      <p:sp>
        <p:nvSpPr>
          <p:cNvPr id="35" name="타원 34">
            <a:extLst>
              <a:ext uri="{FF2B5EF4-FFF2-40B4-BE49-F238E27FC236}">
                <a16:creationId xmlns:a16="http://schemas.microsoft.com/office/drawing/2014/main" id="{486C2FDC-40F0-4EAB-97D0-878083DB4C6F}"/>
              </a:ext>
            </a:extLst>
          </p:cNvPr>
          <p:cNvSpPr/>
          <p:nvPr/>
        </p:nvSpPr>
        <p:spPr>
          <a:xfrm>
            <a:off x="7162999" y="2160840"/>
            <a:ext cx="1523802" cy="1529606"/>
          </a:xfrm>
          <a:prstGeom prst="ellipse">
            <a:avLst/>
          </a:prstGeom>
          <a:solidFill>
            <a:srgbClr val="E3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DCA</a:t>
            </a:r>
            <a:endParaRPr lang="ko-KR" altLang="en-US" b="1" dirty="0"/>
          </a:p>
        </p:txBody>
      </p:sp>
      <p:sp>
        <p:nvSpPr>
          <p:cNvPr id="36" name="타원 35">
            <a:extLst>
              <a:ext uri="{FF2B5EF4-FFF2-40B4-BE49-F238E27FC236}">
                <a16:creationId xmlns:a16="http://schemas.microsoft.com/office/drawing/2014/main" id="{0D082831-EABA-466A-8220-613598639761}"/>
              </a:ext>
            </a:extLst>
          </p:cNvPr>
          <p:cNvSpPr/>
          <p:nvPr/>
        </p:nvSpPr>
        <p:spPr>
          <a:xfrm>
            <a:off x="8367371" y="6840102"/>
            <a:ext cx="2633519" cy="2534247"/>
          </a:xfrm>
          <a:prstGeom prst="ellipse">
            <a:avLst/>
          </a:prstGeom>
          <a:solidFill>
            <a:srgbClr val="C3D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b="1"/>
              <a:t>일반 유저</a:t>
            </a:r>
          </a:p>
        </p:txBody>
      </p:sp>
    </p:spTree>
    <p:extLst>
      <p:ext uri="{BB962C8B-B14F-4D97-AF65-F5344CB8AC3E}">
        <p14:creationId xmlns:p14="http://schemas.microsoft.com/office/powerpoint/2010/main" val="412839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839748"/>
            <a:chOff x="0" y="0"/>
            <a:chExt cx="7911505" cy="2093706"/>
          </a:xfrm>
        </p:grpSpPr>
        <p:sp>
          <p:nvSpPr>
            <p:cNvPr id="3" name="Freeform 3"/>
            <p:cNvSpPr/>
            <p:nvPr/>
          </p:nvSpPr>
          <p:spPr>
            <a:xfrm>
              <a:off x="0" y="0"/>
              <a:ext cx="7911505" cy="2093706"/>
            </a:xfrm>
            <a:custGeom>
              <a:avLst/>
              <a:gdLst/>
              <a:ahLst/>
              <a:cxnLst/>
              <a:rect l="l" t="t" r="r" b="b"/>
              <a:pathLst>
                <a:path w="7911505" h="2093706">
                  <a:moveTo>
                    <a:pt x="0" y="0"/>
                  </a:moveTo>
                  <a:lnTo>
                    <a:pt x="7911505" y="0"/>
                  </a:lnTo>
                  <a:lnTo>
                    <a:pt x="7911505" y="2093706"/>
                  </a:lnTo>
                  <a:lnTo>
                    <a:pt x="0" y="2093706"/>
                  </a:lnTo>
                  <a:close/>
                </a:path>
              </a:pathLst>
            </a:custGeom>
            <a:solidFill>
              <a:srgbClr val="4E92B4"/>
            </a:solidFill>
          </p:spPr>
        </p:sp>
        <p:sp>
          <p:nvSpPr>
            <p:cNvPr id="4" name="TextBox 4"/>
            <p:cNvSpPr txBox="1"/>
            <p:nvPr/>
          </p:nvSpPr>
          <p:spPr>
            <a:xfrm>
              <a:off x="0" y="-47625"/>
              <a:ext cx="7911505" cy="2141331"/>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7931789" y="475163"/>
            <a:ext cx="2576822" cy="1545224"/>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Freeform 11"/>
          <p:cNvSpPr/>
          <p:nvPr/>
        </p:nvSpPr>
        <p:spPr>
          <a:xfrm>
            <a:off x="7670524" y="5400653"/>
            <a:ext cx="2946952" cy="2787326"/>
          </a:xfrm>
          <a:custGeom>
            <a:avLst/>
            <a:gdLst/>
            <a:ahLst/>
            <a:cxnLst/>
            <a:rect l="l" t="t" r="r" b="b"/>
            <a:pathLst>
              <a:path w="2946952" h="2787326">
                <a:moveTo>
                  <a:pt x="0" y="0"/>
                </a:moveTo>
                <a:lnTo>
                  <a:pt x="2946952" y="0"/>
                </a:lnTo>
                <a:lnTo>
                  <a:pt x="2946952" y="2787326"/>
                </a:lnTo>
                <a:lnTo>
                  <a:pt x="0" y="27873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040619" y="3482218"/>
            <a:ext cx="10206762" cy="1335548"/>
          </a:xfrm>
          <a:prstGeom prst="rect">
            <a:avLst/>
          </a:prstGeom>
        </p:spPr>
        <p:txBody>
          <a:bodyPr lIns="0" tIns="0" rIns="0" bIns="0" rtlCol="0" anchor="t">
            <a:spAutoFit/>
          </a:bodyPr>
          <a:lstStyle/>
          <a:p>
            <a:pPr algn="ctr">
              <a:lnSpc>
                <a:spcPts val="9723"/>
              </a:lnSpc>
            </a:pPr>
            <a:r>
              <a:rPr lang="en-US" sz="10803" spc="2852" dirty="0">
                <a:solidFill>
                  <a:srgbClr val="084C6E"/>
                </a:solidFill>
                <a:ea typeface="Source Han Sans KR Heavy"/>
              </a:rPr>
              <a:t>감사합니다</a:t>
            </a:r>
          </a:p>
        </p:txBody>
      </p:sp>
      <p:sp>
        <p:nvSpPr>
          <p:cNvPr id="13" name="TextBox 13"/>
          <p:cNvSpPr txBox="1"/>
          <p:nvPr/>
        </p:nvSpPr>
        <p:spPr>
          <a:xfrm>
            <a:off x="8228050" y="916085"/>
            <a:ext cx="1831897" cy="670889"/>
          </a:xfrm>
          <a:prstGeom prst="rect">
            <a:avLst/>
          </a:prstGeom>
        </p:spPr>
        <p:txBody>
          <a:bodyPr lIns="0" tIns="0" rIns="0" bIns="0" rtlCol="0" anchor="t">
            <a:spAutoFit/>
          </a:bodyPr>
          <a:lstStyle/>
          <a:p>
            <a:pPr algn="ctr">
              <a:lnSpc>
                <a:spcPts val="2734"/>
              </a:lnSpc>
            </a:pPr>
            <a:r>
              <a:rPr lang="en-US" sz="1953" spc="1" dirty="0" err="1">
                <a:solidFill>
                  <a:srgbClr val="F9FAFD"/>
                </a:solidFill>
                <a:latin typeface="Source Han Sans KR Bold"/>
              </a:rPr>
              <a:t>Tetherian</a:t>
            </a:r>
            <a:endParaRPr lang="en-US" sz="1953" spc="1" dirty="0">
              <a:solidFill>
                <a:srgbClr val="F9FAFD"/>
              </a:solidFill>
              <a:latin typeface="Source Han Sans KR Bold"/>
            </a:endParaRPr>
          </a:p>
          <a:p>
            <a:pPr algn="ctr">
              <a:lnSpc>
                <a:spcPts val="2734"/>
              </a:lnSpc>
            </a:pPr>
            <a:r>
              <a:rPr lang="en-US" sz="1953" spc="1" dirty="0">
                <a:solidFill>
                  <a:srgbClr val="F9FAFD"/>
                </a:solidFill>
                <a:latin typeface="Source Han Sans KR Bold"/>
              </a:rPr>
              <a:t>Project</a:t>
            </a:r>
          </a:p>
        </p:txBody>
      </p:sp>
      <p:sp>
        <p:nvSpPr>
          <p:cNvPr id="14" name="TextBox 14"/>
          <p:cNvSpPr txBox="1"/>
          <p:nvPr/>
        </p:nvSpPr>
        <p:spPr>
          <a:xfrm>
            <a:off x="5905724" y="9081135"/>
            <a:ext cx="2238885"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+123-456-7890</a:t>
            </a:r>
          </a:p>
        </p:txBody>
      </p:sp>
      <p:sp>
        <p:nvSpPr>
          <p:cNvPr id="15" name="TextBox 15"/>
          <p:cNvSpPr txBox="1"/>
          <p:nvPr/>
        </p:nvSpPr>
        <p:spPr>
          <a:xfrm>
            <a:off x="9579017" y="9081135"/>
            <a:ext cx="3171189"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hello@reallygreatsite.com</a:t>
            </a:r>
          </a:p>
        </p:txBody>
      </p:sp>
      <p:sp>
        <p:nvSpPr>
          <p:cNvPr id="16" name="TextBox 16"/>
          <p:cNvSpPr txBox="1"/>
          <p:nvPr/>
        </p:nvSpPr>
        <p:spPr>
          <a:xfrm>
            <a:off x="14184614" y="9081135"/>
            <a:ext cx="2292243"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reallygreatsite.com</a:t>
            </a:r>
          </a:p>
        </p:txBody>
      </p:sp>
      <p:sp>
        <p:nvSpPr>
          <p:cNvPr id="17" name="TextBox 17"/>
          <p:cNvSpPr txBox="1"/>
          <p:nvPr/>
        </p:nvSpPr>
        <p:spPr>
          <a:xfrm>
            <a:off x="2940477" y="9081135"/>
            <a:ext cx="1530839" cy="177165"/>
          </a:xfrm>
          <a:prstGeom prst="rect">
            <a:avLst/>
          </a:prstGeom>
        </p:spPr>
        <p:txBody>
          <a:bodyPr lIns="0" tIns="0" rIns="0" bIns="0" rtlCol="0" anchor="t">
            <a:spAutoFit/>
          </a:bodyPr>
          <a:lstStyle/>
          <a:p>
            <a:pPr>
              <a:lnSpc>
                <a:spcPts val="1259"/>
              </a:lnSpc>
            </a:pPr>
            <a:r>
              <a:rPr lang="en-US" sz="1399" spc="62" dirty="0">
                <a:solidFill>
                  <a:srgbClr val="0C6B9B"/>
                </a:solidFill>
                <a:ea typeface="용이고딕-레귤러 Bold"/>
              </a:rPr>
              <a:t>나루루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969774"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6123508" y="5034236"/>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01</a:t>
            </a:r>
          </a:p>
        </p:txBody>
      </p:sp>
      <p:sp>
        <p:nvSpPr>
          <p:cNvPr id="17" name="TextBox 33">
            <a:extLst>
              <a:ext uri="{FF2B5EF4-FFF2-40B4-BE49-F238E27FC236}">
                <a16:creationId xmlns:a16="http://schemas.microsoft.com/office/drawing/2014/main" id="{365274F8-636B-4898-8DD6-820E63F81224}"/>
              </a:ext>
            </a:extLst>
          </p:cNvPr>
          <p:cNvSpPr txBox="1"/>
          <p:nvPr/>
        </p:nvSpPr>
        <p:spPr>
          <a:xfrm>
            <a:off x="6840441" y="5003951"/>
            <a:ext cx="6331817" cy="474489"/>
          </a:xfrm>
          <a:prstGeom prst="rect">
            <a:avLst/>
          </a:prstGeom>
        </p:spPr>
        <p:txBody>
          <a:bodyPr lIns="0" tIns="0" rIns="0" bIns="0" rtlCol="0" anchor="t">
            <a:spAutoFit/>
          </a:bodyPr>
          <a:lstStyle/>
          <a:p>
            <a:pPr algn="just">
              <a:lnSpc>
                <a:spcPts val="3673"/>
              </a:lnSpc>
            </a:pPr>
            <a:r>
              <a:rPr lang="ko-KR" altLang="en-US" sz="3200" dirty="0">
                <a:solidFill>
                  <a:srgbClr val="3D3D3D"/>
                </a:solidFill>
                <a:latin typeface="Source Han Sans KR Medium" panose="020B0600000101010101" charset="-127"/>
                <a:ea typeface="Source Han Sans KR Medium" panose="020B0600000101010101" charset="-127"/>
              </a:rPr>
              <a:t>프로젝트 소개 </a:t>
            </a:r>
            <a:r>
              <a:rPr lang="en-US" altLang="ko-KR" sz="3061" dirty="0">
                <a:solidFill>
                  <a:srgbClr val="3D3D3D"/>
                </a:solidFill>
                <a:latin typeface="Source Han Sans KR Medium" panose="020B0600000101010101" charset="-127"/>
                <a:ea typeface="Source Han Sans KR Medium" panose="020B0600000101010101" charset="-127"/>
              </a:rPr>
              <a:t>: </a:t>
            </a:r>
            <a:r>
              <a:rPr lang="ko-KR" altLang="en-US" sz="2400" dirty="0">
                <a:solidFill>
                  <a:srgbClr val="3D3D3D"/>
                </a:solidFill>
                <a:latin typeface="Source Han Sans KR Medium" panose="020B0600000101010101" charset="-127"/>
                <a:ea typeface="Source Han Sans KR Medium" panose="020B0600000101010101" charset="-127"/>
              </a:rPr>
              <a:t>기획의도</a:t>
            </a:r>
            <a:r>
              <a:rPr lang="en-US" altLang="ko-KR" sz="2400" dirty="0">
                <a:solidFill>
                  <a:srgbClr val="3D3D3D"/>
                </a:solidFill>
                <a:latin typeface="Source Han Sans KR Medium" panose="020B0600000101010101" charset="-127"/>
                <a:ea typeface="Source Han Sans KR Medium" panose="020B0600000101010101" charset="-127"/>
              </a:rPr>
              <a:t>, </a:t>
            </a:r>
            <a:r>
              <a:rPr lang="ko-KR" altLang="en-US" sz="2400" dirty="0">
                <a:solidFill>
                  <a:srgbClr val="3D3D3D"/>
                </a:solidFill>
                <a:latin typeface="Source Han Sans KR Medium" panose="020B0600000101010101" charset="-127"/>
                <a:ea typeface="Source Han Sans KR Medium" panose="020B0600000101010101" charset="-127"/>
              </a:rPr>
              <a:t>서비스</a:t>
            </a:r>
            <a:endParaRPr lang="en-US" sz="2400" dirty="0">
              <a:solidFill>
                <a:srgbClr val="3D3D3D"/>
              </a:solidFill>
              <a:latin typeface="Source Han Sans KR Medium" panose="020B0600000101010101" charset="-127"/>
              <a:ea typeface="Source Han Sans KR Medium" panose="020B0600000101010101" charset="-127"/>
            </a:endParaRPr>
          </a:p>
        </p:txBody>
      </p:sp>
    </p:spTree>
    <p:extLst>
      <p:ext uri="{BB962C8B-B14F-4D97-AF65-F5344CB8AC3E}">
        <p14:creationId xmlns:p14="http://schemas.microsoft.com/office/powerpoint/2010/main" val="3158059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Notice</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&amp;</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Info</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Board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b="1" dirty="0">
                <a:solidFill>
                  <a:srgbClr val="474747"/>
                </a:solidFill>
                <a:latin typeface="Source Han Sans KR Medium" panose="020B0600000101010101" charset="-127"/>
                <a:ea typeface="Source Han Sans KR Medium" panose="020B0600000101010101" charset="-127"/>
              </a:rPr>
              <a:t>개선 방향</a:t>
            </a:r>
            <a:endParaRPr lang="en-US" sz="4405" b="1" dirty="0">
              <a:solidFill>
                <a:srgbClr val="474747"/>
              </a:solidFill>
              <a:latin typeface="Source Han Sans KR Medium" panose="020B0600000101010101" charset="-127"/>
              <a:ea typeface="Source Han Sans KR Medium" panose="020B0600000101010101" charset="-127"/>
            </a:endParaRPr>
          </a:p>
        </p:txBody>
      </p:sp>
      <p:sp>
        <p:nvSpPr>
          <p:cNvPr id="79" name="TextBox 33">
            <a:extLst>
              <a:ext uri="{FF2B5EF4-FFF2-40B4-BE49-F238E27FC236}">
                <a16:creationId xmlns:a16="http://schemas.microsoft.com/office/drawing/2014/main" id="{A60266E0-97C5-4E17-A93C-2C6EDFDC95F7}"/>
              </a:ext>
            </a:extLst>
          </p:cNvPr>
          <p:cNvSpPr txBox="1"/>
          <p:nvPr/>
        </p:nvSpPr>
        <p:spPr>
          <a:xfrm>
            <a:off x="13909053" y="1093441"/>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상세보기</a:t>
            </a:r>
            <a:endParaRPr lang="en-US" sz="1958" dirty="0">
              <a:solidFill>
                <a:srgbClr val="FFFFFF"/>
              </a:solidFill>
              <a:latin typeface="Source Han Sans KR Bold"/>
              <a:ea typeface="Source Han Sans KR Bold"/>
            </a:endParaRPr>
          </a:p>
        </p:txBody>
      </p:sp>
      <p:sp>
        <p:nvSpPr>
          <p:cNvPr id="64" name="사각형: 둥근 모서리 63">
            <a:extLst>
              <a:ext uri="{FF2B5EF4-FFF2-40B4-BE49-F238E27FC236}">
                <a16:creationId xmlns:a16="http://schemas.microsoft.com/office/drawing/2014/main" id="{6C9209D8-9D90-4C0D-AE7A-FDFDE37B5058}"/>
              </a:ext>
            </a:extLst>
          </p:cNvPr>
          <p:cNvSpPr/>
          <p:nvPr/>
        </p:nvSpPr>
        <p:spPr>
          <a:xfrm>
            <a:off x="2489334" y="2877387"/>
            <a:ext cx="8788266" cy="4247313"/>
          </a:xfrm>
          <a:prstGeom prst="roundRect">
            <a:avLst/>
          </a:prstGeom>
          <a:solidFill>
            <a:schemeClr val="bg1"/>
          </a:solid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사각형: 둥근 모서리 71">
            <a:extLst>
              <a:ext uri="{FF2B5EF4-FFF2-40B4-BE49-F238E27FC236}">
                <a16:creationId xmlns:a16="http://schemas.microsoft.com/office/drawing/2014/main" id="{F2FB57C4-D176-484B-90B4-903FD7AF1288}"/>
              </a:ext>
            </a:extLst>
          </p:cNvPr>
          <p:cNvSpPr/>
          <p:nvPr/>
        </p:nvSpPr>
        <p:spPr>
          <a:xfrm>
            <a:off x="7430961" y="3905424"/>
            <a:ext cx="8788266" cy="4247313"/>
          </a:xfrm>
          <a:prstGeom prst="roundRect">
            <a:avLst/>
          </a:prstGeom>
          <a:solidFill>
            <a:schemeClr val="bg1"/>
          </a:solid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9" name="Group 11">
            <a:extLst>
              <a:ext uri="{FF2B5EF4-FFF2-40B4-BE49-F238E27FC236}">
                <a16:creationId xmlns:a16="http://schemas.microsoft.com/office/drawing/2014/main" id="{907F5063-7F49-458D-8047-227210346BC5}"/>
              </a:ext>
            </a:extLst>
          </p:cNvPr>
          <p:cNvGrpSpPr/>
          <p:nvPr/>
        </p:nvGrpSpPr>
        <p:grpSpPr>
          <a:xfrm>
            <a:off x="3392515" y="2333141"/>
            <a:ext cx="2060324" cy="1088492"/>
            <a:chOff x="0" y="-47625"/>
            <a:chExt cx="1498352" cy="763329"/>
          </a:xfrm>
        </p:grpSpPr>
        <p:sp>
          <p:nvSpPr>
            <p:cNvPr id="60" name="Freeform 12">
              <a:extLst>
                <a:ext uri="{FF2B5EF4-FFF2-40B4-BE49-F238E27FC236}">
                  <a16:creationId xmlns:a16="http://schemas.microsoft.com/office/drawing/2014/main" id="{289A74AE-7498-4D40-99FE-CCFFB503019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61" name="TextBox 13">
              <a:extLst>
                <a:ext uri="{FF2B5EF4-FFF2-40B4-BE49-F238E27FC236}">
                  <a16:creationId xmlns:a16="http://schemas.microsoft.com/office/drawing/2014/main" id="{7CC2ECEE-39EB-4F2E-8011-0A1F93B44E7A}"/>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62" name="TextBox 33">
            <a:extLst>
              <a:ext uri="{FF2B5EF4-FFF2-40B4-BE49-F238E27FC236}">
                <a16:creationId xmlns:a16="http://schemas.microsoft.com/office/drawing/2014/main" id="{E559D30C-74C5-4EDC-A6A5-A39B269F8BE7}"/>
              </a:ext>
            </a:extLst>
          </p:cNvPr>
          <p:cNvSpPr txBox="1"/>
          <p:nvPr/>
        </p:nvSpPr>
        <p:spPr>
          <a:xfrm>
            <a:off x="2939700" y="2748926"/>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서비스</a:t>
            </a:r>
            <a:endParaRPr lang="en-US" sz="1958" dirty="0">
              <a:solidFill>
                <a:srgbClr val="FFFFFF"/>
              </a:solidFill>
              <a:latin typeface="Source Han Sans KR Bold"/>
              <a:ea typeface="Source Han Sans KR Bold"/>
            </a:endParaRPr>
          </a:p>
        </p:txBody>
      </p:sp>
      <p:grpSp>
        <p:nvGrpSpPr>
          <p:cNvPr id="65" name="Group 11">
            <a:extLst>
              <a:ext uri="{FF2B5EF4-FFF2-40B4-BE49-F238E27FC236}">
                <a16:creationId xmlns:a16="http://schemas.microsoft.com/office/drawing/2014/main" id="{CEBE4FC6-7B14-4A52-BC19-E8F8BB5D1319}"/>
              </a:ext>
            </a:extLst>
          </p:cNvPr>
          <p:cNvGrpSpPr/>
          <p:nvPr/>
        </p:nvGrpSpPr>
        <p:grpSpPr>
          <a:xfrm>
            <a:off x="13365572" y="3489638"/>
            <a:ext cx="2060324" cy="1088492"/>
            <a:chOff x="0" y="-47625"/>
            <a:chExt cx="1498352" cy="763329"/>
          </a:xfrm>
        </p:grpSpPr>
        <p:sp>
          <p:nvSpPr>
            <p:cNvPr id="66" name="Freeform 12">
              <a:extLst>
                <a:ext uri="{FF2B5EF4-FFF2-40B4-BE49-F238E27FC236}">
                  <a16:creationId xmlns:a16="http://schemas.microsoft.com/office/drawing/2014/main" id="{6080F2F7-93C2-4A40-872C-BEC01D2C4B9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67" name="TextBox 13">
              <a:extLst>
                <a:ext uri="{FF2B5EF4-FFF2-40B4-BE49-F238E27FC236}">
                  <a16:creationId xmlns:a16="http://schemas.microsoft.com/office/drawing/2014/main" id="{61DDCEAA-7880-4C8F-A6E8-FAC96985F8F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71" name="TextBox 33">
            <a:extLst>
              <a:ext uri="{FF2B5EF4-FFF2-40B4-BE49-F238E27FC236}">
                <a16:creationId xmlns:a16="http://schemas.microsoft.com/office/drawing/2014/main" id="{E2ED934B-562C-4F78-BA4E-5A698CD9590E}"/>
              </a:ext>
            </a:extLst>
          </p:cNvPr>
          <p:cNvSpPr txBox="1"/>
          <p:nvPr/>
        </p:nvSpPr>
        <p:spPr>
          <a:xfrm>
            <a:off x="12912757" y="3905424"/>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기능</a:t>
            </a:r>
            <a:endParaRPr lang="en-US" sz="1958" dirty="0">
              <a:solidFill>
                <a:srgbClr val="FFFFFF"/>
              </a:solidFill>
              <a:latin typeface="Source Han Sans KR Bold"/>
              <a:ea typeface="Source Han Sans KR Bold"/>
            </a:endParaRPr>
          </a:p>
        </p:txBody>
      </p:sp>
      <p:sp>
        <p:nvSpPr>
          <p:cNvPr id="2" name="TextBox 1">
            <a:extLst>
              <a:ext uri="{FF2B5EF4-FFF2-40B4-BE49-F238E27FC236}">
                <a16:creationId xmlns:a16="http://schemas.microsoft.com/office/drawing/2014/main" id="{F8CD3D4E-F20A-4C66-A647-0B120166F4D1}"/>
              </a:ext>
            </a:extLst>
          </p:cNvPr>
          <p:cNvSpPr txBox="1"/>
          <p:nvPr/>
        </p:nvSpPr>
        <p:spPr>
          <a:xfrm>
            <a:off x="8229600" y="4738703"/>
            <a:ext cx="3429000" cy="400110"/>
          </a:xfrm>
          <a:prstGeom prst="rect">
            <a:avLst/>
          </a:prstGeom>
          <a:noFill/>
        </p:spPr>
        <p:txBody>
          <a:bodyPr wrap="square" rtlCol="0">
            <a:spAutoFit/>
          </a:bodyPr>
          <a:lstStyle/>
          <a:p>
            <a:pPr marL="285750" indent="-285750">
              <a:buFont typeface="Wingdings" panose="05000000000000000000" pitchFamily="2" charset="2"/>
              <a:buChar char="l"/>
            </a:pPr>
            <a:r>
              <a:rPr lang="ko-KR" altLang="en-US" sz="2000" dirty="0">
                <a:solidFill>
                  <a:schemeClr val="bg1">
                    <a:lumMod val="50000"/>
                  </a:schemeClr>
                </a:solidFill>
              </a:rPr>
              <a:t>보안 사항 </a:t>
            </a:r>
            <a:r>
              <a:rPr lang="en-US" altLang="ko-KR" sz="2000" dirty="0">
                <a:solidFill>
                  <a:schemeClr val="bg1">
                    <a:lumMod val="50000"/>
                  </a:schemeClr>
                </a:solidFill>
              </a:rPr>
              <a:t>: API Key </a:t>
            </a:r>
            <a:endParaRPr lang="ko-KR" altLang="en-US" sz="2000" dirty="0">
              <a:solidFill>
                <a:schemeClr val="bg1">
                  <a:lumMod val="50000"/>
                </a:schemeClr>
              </a:solidFill>
            </a:endParaRPr>
          </a:p>
        </p:txBody>
      </p:sp>
      <p:sp>
        <p:nvSpPr>
          <p:cNvPr id="84" name="TextBox 83">
            <a:extLst>
              <a:ext uri="{FF2B5EF4-FFF2-40B4-BE49-F238E27FC236}">
                <a16:creationId xmlns:a16="http://schemas.microsoft.com/office/drawing/2014/main" id="{2FBA1FE8-9AD7-4E49-B8B7-0DA1190E2B74}"/>
              </a:ext>
            </a:extLst>
          </p:cNvPr>
          <p:cNvSpPr txBox="1"/>
          <p:nvPr/>
        </p:nvSpPr>
        <p:spPr>
          <a:xfrm>
            <a:off x="3184383" y="4001022"/>
            <a:ext cx="3429000" cy="400110"/>
          </a:xfrm>
          <a:prstGeom prst="rect">
            <a:avLst/>
          </a:prstGeom>
          <a:noFill/>
        </p:spPr>
        <p:txBody>
          <a:bodyPr wrap="square" rtlCol="0">
            <a:spAutoFit/>
          </a:bodyPr>
          <a:lstStyle/>
          <a:p>
            <a:pPr marL="285750" indent="-285750">
              <a:buFont typeface="Wingdings" panose="05000000000000000000" pitchFamily="2" charset="2"/>
              <a:buChar char="l"/>
            </a:pPr>
            <a:r>
              <a:rPr lang="ko-KR" altLang="en-US" sz="2000" dirty="0">
                <a:solidFill>
                  <a:schemeClr val="bg1">
                    <a:lumMod val="50000"/>
                  </a:schemeClr>
                </a:solidFill>
              </a:rPr>
              <a:t>일반 유저 가입</a:t>
            </a:r>
          </a:p>
        </p:txBody>
      </p:sp>
      <p:sp>
        <p:nvSpPr>
          <p:cNvPr id="88" name="TextBox 87">
            <a:extLst>
              <a:ext uri="{FF2B5EF4-FFF2-40B4-BE49-F238E27FC236}">
                <a16:creationId xmlns:a16="http://schemas.microsoft.com/office/drawing/2014/main" id="{4A71B32F-E349-488E-BE54-47EE22AB8B0C}"/>
              </a:ext>
            </a:extLst>
          </p:cNvPr>
          <p:cNvSpPr txBox="1"/>
          <p:nvPr/>
        </p:nvSpPr>
        <p:spPr>
          <a:xfrm>
            <a:off x="8229600" y="5549421"/>
            <a:ext cx="5135972" cy="400110"/>
          </a:xfrm>
          <a:prstGeom prst="rect">
            <a:avLst/>
          </a:prstGeom>
          <a:noFill/>
        </p:spPr>
        <p:txBody>
          <a:bodyPr wrap="square" rtlCol="0">
            <a:spAutoFit/>
          </a:bodyPr>
          <a:lstStyle/>
          <a:p>
            <a:pPr marL="285750" indent="-285750">
              <a:buFont typeface="Wingdings" panose="05000000000000000000" pitchFamily="2" charset="2"/>
              <a:buChar char="l"/>
            </a:pPr>
            <a:r>
              <a:rPr lang="ko-KR" altLang="en-US" sz="2000" dirty="0">
                <a:solidFill>
                  <a:schemeClr val="bg1">
                    <a:lumMod val="50000"/>
                  </a:schemeClr>
                </a:solidFill>
              </a:rPr>
              <a:t>알람 기능 </a:t>
            </a:r>
            <a:r>
              <a:rPr lang="en-US" altLang="ko-KR" sz="2000" dirty="0">
                <a:solidFill>
                  <a:schemeClr val="bg1">
                    <a:lumMod val="50000"/>
                  </a:schemeClr>
                </a:solidFill>
              </a:rPr>
              <a:t>: </a:t>
            </a:r>
            <a:r>
              <a:rPr lang="ko-KR" altLang="en-US" sz="2000" dirty="0">
                <a:solidFill>
                  <a:schemeClr val="bg1">
                    <a:lumMod val="50000"/>
                  </a:schemeClr>
                </a:solidFill>
              </a:rPr>
              <a:t>거래 체결시</a:t>
            </a:r>
            <a:r>
              <a:rPr lang="en-US" altLang="ko-KR" sz="2000" dirty="0">
                <a:solidFill>
                  <a:schemeClr val="bg1">
                    <a:lumMod val="50000"/>
                  </a:schemeClr>
                </a:solidFill>
              </a:rPr>
              <a:t>, </a:t>
            </a:r>
            <a:r>
              <a:rPr lang="ko-KR" altLang="en-US" sz="2000" dirty="0">
                <a:solidFill>
                  <a:schemeClr val="bg1">
                    <a:lumMod val="50000"/>
                  </a:schemeClr>
                </a:solidFill>
              </a:rPr>
              <a:t>특정 가격 도달시</a:t>
            </a:r>
          </a:p>
        </p:txBody>
      </p:sp>
      <p:sp>
        <p:nvSpPr>
          <p:cNvPr id="90" name="TextBox 89">
            <a:extLst>
              <a:ext uri="{FF2B5EF4-FFF2-40B4-BE49-F238E27FC236}">
                <a16:creationId xmlns:a16="http://schemas.microsoft.com/office/drawing/2014/main" id="{FC5E0070-2025-4875-A5DF-ECC9904B8B9F}"/>
              </a:ext>
            </a:extLst>
          </p:cNvPr>
          <p:cNvSpPr txBox="1"/>
          <p:nvPr/>
        </p:nvSpPr>
        <p:spPr>
          <a:xfrm>
            <a:off x="8229600" y="6360951"/>
            <a:ext cx="3429000" cy="400110"/>
          </a:xfrm>
          <a:prstGeom prst="rect">
            <a:avLst/>
          </a:prstGeom>
          <a:noFill/>
        </p:spPr>
        <p:txBody>
          <a:bodyPr wrap="square" rtlCol="0">
            <a:spAutoFit/>
          </a:bodyPr>
          <a:lstStyle/>
          <a:p>
            <a:pPr marL="285750" indent="-285750">
              <a:buFont typeface="Wingdings" panose="05000000000000000000" pitchFamily="2" charset="2"/>
              <a:buChar char="l"/>
            </a:pPr>
            <a:r>
              <a:rPr lang="ko-KR" altLang="en-US" sz="2000" dirty="0">
                <a:solidFill>
                  <a:schemeClr val="bg1">
                    <a:lumMod val="50000"/>
                  </a:schemeClr>
                </a:solidFill>
              </a:rPr>
              <a:t>상품 영역 확대 </a:t>
            </a:r>
            <a:r>
              <a:rPr lang="en-US" altLang="ko-KR" sz="2000" dirty="0">
                <a:solidFill>
                  <a:schemeClr val="bg1">
                    <a:lumMod val="50000"/>
                  </a:schemeClr>
                </a:solidFill>
              </a:rPr>
              <a:t>: Futures</a:t>
            </a:r>
            <a:endParaRPr lang="ko-KR" altLang="en-US" sz="2000" dirty="0">
              <a:solidFill>
                <a:schemeClr val="bg1">
                  <a:lumMod val="50000"/>
                </a:schemeClr>
              </a:solidFill>
            </a:endParaRPr>
          </a:p>
        </p:txBody>
      </p:sp>
      <p:sp>
        <p:nvSpPr>
          <p:cNvPr id="91" name="TextBox 90">
            <a:extLst>
              <a:ext uri="{FF2B5EF4-FFF2-40B4-BE49-F238E27FC236}">
                <a16:creationId xmlns:a16="http://schemas.microsoft.com/office/drawing/2014/main" id="{88C5C57D-7E5E-4AC5-BC5D-34D18C325FCD}"/>
              </a:ext>
            </a:extLst>
          </p:cNvPr>
          <p:cNvSpPr txBox="1"/>
          <p:nvPr/>
        </p:nvSpPr>
        <p:spPr>
          <a:xfrm>
            <a:off x="8229600" y="7170586"/>
            <a:ext cx="4876800" cy="400110"/>
          </a:xfrm>
          <a:prstGeom prst="rect">
            <a:avLst/>
          </a:prstGeom>
          <a:noFill/>
        </p:spPr>
        <p:txBody>
          <a:bodyPr wrap="square" rtlCol="0">
            <a:spAutoFit/>
          </a:bodyPr>
          <a:lstStyle/>
          <a:p>
            <a:pPr marL="285750" indent="-285750">
              <a:buFont typeface="Wingdings" panose="05000000000000000000" pitchFamily="2" charset="2"/>
              <a:buChar char="l"/>
            </a:pPr>
            <a:r>
              <a:rPr lang="ko-KR" altLang="en-US" sz="2000" dirty="0">
                <a:solidFill>
                  <a:schemeClr val="bg1">
                    <a:lumMod val="50000"/>
                  </a:schemeClr>
                </a:solidFill>
              </a:rPr>
              <a:t>주 거래 종목 추가 </a:t>
            </a:r>
            <a:r>
              <a:rPr lang="en-US" altLang="ko-KR" sz="2000" dirty="0">
                <a:solidFill>
                  <a:schemeClr val="bg1">
                    <a:lumMod val="50000"/>
                  </a:schemeClr>
                </a:solidFill>
              </a:rPr>
              <a:t>: Bitcoin, Etherium</a:t>
            </a:r>
            <a:endParaRPr lang="ko-KR" altLang="en-US" sz="2000" dirty="0">
              <a:solidFill>
                <a:schemeClr val="bg1">
                  <a:lumMod val="50000"/>
                </a:schemeClr>
              </a:solidFill>
            </a:endParaRPr>
          </a:p>
        </p:txBody>
      </p:sp>
    </p:spTree>
    <p:extLst>
      <p:ext uri="{BB962C8B-B14F-4D97-AF65-F5344CB8AC3E}">
        <p14:creationId xmlns:p14="http://schemas.microsoft.com/office/powerpoint/2010/main" val="3045733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C9741281-D641-4CEA-BE4F-C25679960E19}"/>
              </a:ext>
            </a:extLst>
          </p:cNvPr>
          <p:cNvCxnSpPr>
            <a:cxnSpLocks/>
          </p:cNvCxnSpPr>
          <p:nvPr/>
        </p:nvCxnSpPr>
        <p:spPr>
          <a:xfrm>
            <a:off x="9144000" y="0"/>
            <a:ext cx="0" cy="10287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C5C8CE04-9040-4D95-81B4-8ACBD7F209C0}"/>
              </a:ext>
            </a:extLst>
          </p:cNvPr>
          <p:cNvSpPr/>
          <p:nvPr/>
        </p:nvSpPr>
        <p:spPr>
          <a:xfrm>
            <a:off x="3886200" y="4381500"/>
            <a:ext cx="2819400" cy="1981200"/>
          </a:xfrm>
          <a:prstGeom prst="roundRect">
            <a:avLst/>
          </a:prstGeom>
          <a:noFill/>
          <a:ln w="38100">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1018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512176" y="8003831"/>
            <a:ext cx="2162328" cy="515605"/>
            <a:chOff x="0" y="0"/>
            <a:chExt cx="569502" cy="135797"/>
          </a:xfrm>
        </p:grpSpPr>
        <p:sp>
          <p:nvSpPr>
            <p:cNvPr id="12" name="Freeform 12"/>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3" name="TextBox 13"/>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grpSp>
        <p:nvGrpSpPr>
          <p:cNvPr id="14" name="Group 14"/>
          <p:cNvGrpSpPr/>
          <p:nvPr/>
        </p:nvGrpSpPr>
        <p:grpSpPr>
          <a:xfrm>
            <a:off x="3933541" y="8003831"/>
            <a:ext cx="2162328" cy="515605"/>
            <a:chOff x="0" y="0"/>
            <a:chExt cx="569502" cy="135797"/>
          </a:xfrm>
        </p:grpSpPr>
        <p:sp>
          <p:nvSpPr>
            <p:cNvPr id="15" name="Freeform 15"/>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6" name="TextBox 16"/>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grpSp>
        <p:nvGrpSpPr>
          <p:cNvPr id="17" name="Group 17"/>
          <p:cNvGrpSpPr/>
          <p:nvPr/>
        </p:nvGrpSpPr>
        <p:grpSpPr>
          <a:xfrm>
            <a:off x="6354906" y="8003831"/>
            <a:ext cx="2162328" cy="515605"/>
            <a:chOff x="0" y="0"/>
            <a:chExt cx="569502" cy="135797"/>
          </a:xfrm>
        </p:grpSpPr>
        <p:sp>
          <p:nvSpPr>
            <p:cNvPr id="18" name="Freeform 18"/>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9" name="TextBox 19"/>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0" name="Freeform 20"/>
          <p:cNvSpPr/>
          <p:nvPr/>
        </p:nvSpPr>
        <p:spPr>
          <a:xfrm>
            <a:off x="12385527" y="6119739"/>
            <a:ext cx="5126836" cy="3409346"/>
          </a:xfrm>
          <a:custGeom>
            <a:avLst/>
            <a:gdLst/>
            <a:ahLst/>
            <a:cxnLst/>
            <a:rect l="l" t="t" r="r" b="b"/>
            <a:pathLst>
              <a:path w="5126836" h="3409346">
                <a:moveTo>
                  <a:pt x="0" y="0"/>
                </a:moveTo>
                <a:lnTo>
                  <a:pt x="5126837" y="0"/>
                </a:lnTo>
                <a:lnTo>
                  <a:pt x="5126837" y="3409347"/>
                </a:lnTo>
                <a:lnTo>
                  <a:pt x="0" y="3409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1512176" y="1709364"/>
            <a:ext cx="6611079"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3" name="TextBox 23"/>
          <p:cNvSpPr txBox="1"/>
          <p:nvPr/>
        </p:nvSpPr>
        <p:spPr>
          <a:xfrm>
            <a:off x="1906155"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4" name="TextBox 24"/>
          <p:cNvSpPr txBox="1"/>
          <p:nvPr/>
        </p:nvSpPr>
        <p:spPr>
          <a:xfrm>
            <a:off x="4327520"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5" name="TextBox 25"/>
          <p:cNvSpPr txBox="1"/>
          <p:nvPr/>
        </p:nvSpPr>
        <p:spPr>
          <a:xfrm>
            <a:off x="6748886"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6" name="TextBox 26"/>
          <p:cNvSpPr txBox="1"/>
          <p:nvPr/>
        </p:nvSpPr>
        <p:spPr>
          <a:xfrm>
            <a:off x="1512176" y="3023838"/>
            <a:ext cx="6192086" cy="3225162"/>
          </a:xfrm>
          <a:prstGeom prst="rect">
            <a:avLst/>
          </a:prstGeom>
        </p:spPr>
        <p:txBody>
          <a:bodyPr lIns="0" tIns="0" rIns="0" bIns="0" rtlCol="0" anchor="t">
            <a:spAutoFit/>
          </a:bodyPr>
          <a:lstStyle/>
          <a:p>
            <a:pPr>
              <a:lnSpc>
                <a:spcPts val="3249"/>
              </a:lnSpc>
            </a:pPr>
            <a:r>
              <a:rPr lang="en-US" sz="2031" dirty="0">
                <a:solidFill>
                  <a:srgbClr val="737373"/>
                </a:solidFill>
                <a:latin typeface="Public Sans"/>
              </a:rPr>
              <a:t>Lorem ipsum dolor sit amet, adipiscing elit, so eiusmod tempor incididunt ut labore et dolore magna aliqua. </a:t>
            </a:r>
          </a:p>
          <a:p>
            <a:pPr algn="l">
              <a:lnSpc>
                <a:spcPts val="3249"/>
              </a:lnSpc>
            </a:pPr>
            <a:r>
              <a:rPr lang="en-US" sz="2031" dirty="0">
                <a:solidFill>
                  <a:srgbClr val="737373"/>
                </a:solidFill>
                <a:latin typeface="Public Sans"/>
              </a:rPr>
              <a:t>Lorem ipsum dolor sit amet, adipiscing elit, so eiusmod tempor incididunt ut labore et dolore magna aliqua. Lorem ipsum dolor sit amet, adipiscing elit, so eiusmod tempor incididunt ut labore et dolore magna aliqua. </a:t>
            </a:r>
          </a:p>
        </p:txBody>
      </p:sp>
    </p:spTree>
    <p:extLst>
      <p:ext uri="{BB962C8B-B14F-4D97-AF65-F5344CB8AC3E}">
        <p14:creationId xmlns:p14="http://schemas.microsoft.com/office/powerpoint/2010/main" val="1247142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115125" y="3117310"/>
            <a:ext cx="3583477" cy="1711688"/>
            <a:chOff x="0" y="0"/>
            <a:chExt cx="1498352" cy="715704"/>
          </a:xfrm>
        </p:grpSpPr>
        <p:sp>
          <p:nvSpPr>
            <p:cNvPr id="12" name="Freeform 12"/>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3" name="TextBox 13"/>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14" name="Group 14"/>
          <p:cNvGrpSpPr/>
          <p:nvPr/>
        </p:nvGrpSpPr>
        <p:grpSpPr>
          <a:xfrm>
            <a:off x="5273216" y="3117310"/>
            <a:ext cx="3583477" cy="1711688"/>
            <a:chOff x="0" y="0"/>
            <a:chExt cx="1498352" cy="715704"/>
          </a:xfrm>
        </p:grpSpPr>
        <p:sp>
          <p:nvSpPr>
            <p:cNvPr id="15" name="Freeform 15"/>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id="16" name="TextBox 16"/>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17" name="Group 17"/>
          <p:cNvGrpSpPr/>
          <p:nvPr/>
        </p:nvGrpSpPr>
        <p:grpSpPr>
          <a:xfrm>
            <a:off x="9431307" y="3117310"/>
            <a:ext cx="3583477" cy="1711688"/>
            <a:chOff x="0" y="0"/>
            <a:chExt cx="1498352" cy="715704"/>
          </a:xfrm>
        </p:grpSpPr>
        <p:sp>
          <p:nvSpPr>
            <p:cNvPr id="18" name="Freeform 18"/>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9" name="TextBox 19"/>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20" name="Group 20"/>
          <p:cNvGrpSpPr/>
          <p:nvPr/>
        </p:nvGrpSpPr>
        <p:grpSpPr>
          <a:xfrm>
            <a:off x="13589398" y="3117310"/>
            <a:ext cx="3583477" cy="1711688"/>
            <a:chOff x="0" y="0"/>
            <a:chExt cx="1498352" cy="715704"/>
          </a:xfrm>
        </p:grpSpPr>
        <p:sp>
          <p:nvSpPr>
            <p:cNvPr id="21" name="Freeform 21"/>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id="22" name="TextBox 22"/>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3" name="AutoShape 23"/>
          <p:cNvSpPr/>
          <p:nvPr/>
        </p:nvSpPr>
        <p:spPr>
          <a:xfrm flipV="1">
            <a:off x="4961665" y="3117310"/>
            <a:ext cx="0" cy="5725292"/>
          </a:xfrm>
          <a:prstGeom prst="line">
            <a:avLst/>
          </a:prstGeom>
          <a:ln w="9525" cap="flat">
            <a:solidFill>
              <a:srgbClr val="4E92B4"/>
            </a:solidFill>
            <a:prstDash val="sysDot"/>
            <a:headEnd type="none" w="sm" len="sm"/>
            <a:tailEnd type="none" w="sm" len="sm"/>
          </a:ln>
        </p:spPr>
      </p:sp>
      <p:sp>
        <p:nvSpPr>
          <p:cNvPr id="24" name="AutoShape 24"/>
          <p:cNvSpPr/>
          <p:nvPr/>
        </p:nvSpPr>
        <p:spPr>
          <a:xfrm flipV="1">
            <a:off x="9148762" y="3117310"/>
            <a:ext cx="0" cy="5725292"/>
          </a:xfrm>
          <a:prstGeom prst="line">
            <a:avLst/>
          </a:prstGeom>
          <a:ln w="9525" cap="flat">
            <a:solidFill>
              <a:srgbClr val="4E92B4"/>
            </a:solidFill>
            <a:prstDash val="sysDot"/>
            <a:headEnd type="none" w="sm" len="sm"/>
            <a:tailEnd type="none" w="sm" len="sm"/>
          </a:ln>
        </p:spPr>
      </p:sp>
      <p:sp>
        <p:nvSpPr>
          <p:cNvPr id="25" name="AutoShape 25"/>
          <p:cNvSpPr/>
          <p:nvPr/>
        </p:nvSpPr>
        <p:spPr>
          <a:xfrm flipV="1">
            <a:off x="13285653" y="3117310"/>
            <a:ext cx="0" cy="5725292"/>
          </a:xfrm>
          <a:prstGeom prst="line">
            <a:avLst/>
          </a:prstGeom>
          <a:ln w="9525" cap="flat">
            <a:solidFill>
              <a:srgbClr val="4E92B4"/>
            </a:solidFill>
            <a:prstDash val="sysDot"/>
            <a:headEnd type="none" w="sm" len="sm"/>
            <a:tailEnd type="none" w="sm" len="sm"/>
          </a:ln>
        </p:spPr>
      </p:sp>
      <p:sp>
        <p:nvSpPr>
          <p:cNvPr id="26" name="Freeform 26"/>
          <p:cNvSpPr/>
          <p:nvPr/>
        </p:nvSpPr>
        <p:spPr>
          <a:xfrm>
            <a:off x="76200" y="7787452"/>
            <a:ext cx="3644339" cy="2461448"/>
          </a:xfrm>
          <a:custGeom>
            <a:avLst/>
            <a:gdLst/>
            <a:ahLst/>
            <a:cxnLst/>
            <a:rect l="l" t="t" r="r" b="b"/>
            <a:pathLst>
              <a:path w="3644339" h="2461448">
                <a:moveTo>
                  <a:pt x="0" y="0"/>
                </a:moveTo>
                <a:lnTo>
                  <a:pt x="3644339" y="0"/>
                </a:lnTo>
                <a:lnTo>
                  <a:pt x="3644339" y="2461448"/>
                </a:lnTo>
                <a:lnTo>
                  <a:pt x="0" y="2461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1115125" y="1379102"/>
            <a:ext cx="552110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28" name="TextBox 28"/>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03</a:t>
            </a:r>
          </a:p>
        </p:txBody>
      </p:sp>
      <p:sp>
        <p:nvSpPr>
          <p:cNvPr id="29" name="TextBox 29"/>
          <p:cNvSpPr txBox="1"/>
          <p:nvPr/>
        </p:nvSpPr>
        <p:spPr>
          <a:xfrm>
            <a:off x="1115125"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0" name="TextBox 30"/>
          <p:cNvSpPr txBox="1"/>
          <p:nvPr/>
        </p:nvSpPr>
        <p:spPr>
          <a:xfrm>
            <a:off x="5429088"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1" name="TextBox 31"/>
          <p:cNvSpPr txBox="1"/>
          <p:nvPr/>
        </p:nvSpPr>
        <p:spPr>
          <a:xfrm>
            <a:off x="1115125"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2" name="TextBox 32"/>
          <p:cNvSpPr txBox="1"/>
          <p:nvPr/>
        </p:nvSpPr>
        <p:spPr>
          <a:xfrm>
            <a:off x="5429088"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3" name="TextBox 33"/>
          <p:cNvSpPr txBox="1"/>
          <p:nvPr/>
        </p:nvSpPr>
        <p:spPr>
          <a:xfrm>
            <a:off x="1381349"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4" name="TextBox 34"/>
          <p:cNvSpPr txBox="1"/>
          <p:nvPr/>
        </p:nvSpPr>
        <p:spPr>
          <a:xfrm>
            <a:off x="5606547"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5" name="TextBox 35"/>
          <p:cNvSpPr txBox="1"/>
          <p:nvPr/>
        </p:nvSpPr>
        <p:spPr>
          <a:xfrm>
            <a:off x="9831744"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6" name="TextBox 36"/>
          <p:cNvSpPr txBox="1"/>
          <p:nvPr/>
        </p:nvSpPr>
        <p:spPr>
          <a:xfrm>
            <a:off x="14056941"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7" name="TextBox 37"/>
          <p:cNvSpPr txBox="1"/>
          <p:nvPr/>
        </p:nvSpPr>
        <p:spPr>
          <a:xfrm>
            <a:off x="9620250"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8" name="TextBox 38"/>
          <p:cNvSpPr txBox="1"/>
          <p:nvPr/>
        </p:nvSpPr>
        <p:spPr>
          <a:xfrm>
            <a:off x="9620250"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9" name="TextBox 39"/>
          <p:cNvSpPr txBox="1"/>
          <p:nvPr/>
        </p:nvSpPr>
        <p:spPr>
          <a:xfrm>
            <a:off x="13785715"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40" name="TextBox 40"/>
          <p:cNvSpPr txBox="1"/>
          <p:nvPr/>
        </p:nvSpPr>
        <p:spPr>
          <a:xfrm>
            <a:off x="13785715"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085850" y="3097643"/>
            <a:ext cx="3583477" cy="1674478"/>
            <a:chOff x="0" y="0"/>
            <a:chExt cx="1498352" cy="700146"/>
          </a:xfrm>
        </p:grpSpPr>
        <p:sp>
          <p:nvSpPr>
            <p:cNvPr id="12" name="Freeform 12"/>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id="13" name="TextBox 13"/>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14" name="Group 14"/>
          <p:cNvGrpSpPr/>
          <p:nvPr/>
        </p:nvGrpSpPr>
        <p:grpSpPr>
          <a:xfrm>
            <a:off x="1085850" y="4877090"/>
            <a:ext cx="3583477" cy="3445245"/>
            <a:chOff x="0" y="0"/>
            <a:chExt cx="1498352" cy="1440553"/>
          </a:xfrm>
        </p:grpSpPr>
        <p:sp>
          <p:nvSpPr>
            <p:cNvPr id="15" name="Freeform 15"/>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16" name="TextBox 16"/>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17" name="Group 17"/>
          <p:cNvGrpSpPr/>
          <p:nvPr/>
        </p:nvGrpSpPr>
        <p:grpSpPr>
          <a:xfrm>
            <a:off x="5243941" y="3097643"/>
            <a:ext cx="3583477" cy="1674478"/>
            <a:chOff x="0" y="0"/>
            <a:chExt cx="1498352" cy="700146"/>
          </a:xfrm>
        </p:grpSpPr>
        <p:sp>
          <p:nvSpPr>
            <p:cNvPr id="18" name="Freeform 18"/>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id="19" name="TextBox 19"/>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20" name="Group 20"/>
          <p:cNvGrpSpPr/>
          <p:nvPr/>
        </p:nvGrpSpPr>
        <p:grpSpPr>
          <a:xfrm>
            <a:off x="5243941" y="4877090"/>
            <a:ext cx="3583477" cy="3445245"/>
            <a:chOff x="0" y="0"/>
            <a:chExt cx="1498352" cy="1440553"/>
          </a:xfrm>
        </p:grpSpPr>
        <p:sp>
          <p:nvSpPr>
            <p:cNvPr id="21" name="Freeform 21"/>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22" name="TextBox 22"/>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23" name="Group 23"/>
          <p:cNvGrpSpPr/>
          <p:nvPr/>
        </p:nvGrpSpPr>
        <p:grpSpPr>
          <a:xfrm>
            <a:off x="9402032" y="3097643"/>
            <a:ext cx="3583477" cy="1674478"/>
            <a:chOff x="0" y="0"/>
            <a:chExt cx="1498352" cy="700146"/>
          </a:xfrm>
        </p:grpSpPr>
        <p:sp>
          <p:nvSpPr>
            <p:cNvPr id="24" name="Freeform 24"/>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id="25" name="TextBox 25"/>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26" name="Group 26"/>
          <p:cNvGrpSpPr/>
          <p:nvPr/>
        </p:nvGrpSpPr>
        <p:grpSpPr>
          <a:xfrm>
            <a:off x="9402032" y="4877090"/>
            <a:ext cx="3583477" cy="3445245"/>
            <a:chOff x="0" y="0"/>
            <a:chExt cx="1498352" cy="1440553"/>
          </a:xfrm>
        </p:grpSpPr>
        <p:sp>
          <p:nvSpPr>
            <p:cNvPr id="27" name="Freeform 27"/>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28" name="TextBox 28"/>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29" name="Group 29"/>
          <p:cNvGrpSpPr/>
          <p:nvPr/>
        </p:nvGrpSpPr>
        <p:grpSpPr>
          <a:xfrm>
            <a:off x="13560123" y="3097643"/>
            <a:ext cx="3583477" cy="1674478"/>
            <a:chOff x="0" y="0"/>
            <a:chExt cx="1498352" cy="700146"/>
          </a:xfrm>
        </p:grpSpPr>
        <p:sp>
          <p:nvSpPr>
            <p:cNvPr id="30" name="Freeform 30"/>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id="31" name="TextBox 31"/>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32" name="Group 32"/>
          <p:cNvGrpSpPr/>
          <p:nvPr/>
        </p:nvGrpSpPr>
        <p:grpSpPr>
          <a:xfrm>
            <a:off x="13560123" y="4877090"/>
            <a:ext cx="3583477" cy="3445245"/>
            <a:chOff x="0" y="0"/>
            <a:chExt cx="1498352" cy="1440553"/>
          </a:xfrm>
        </p:grpSpPr>
        <p:sp>
          <p:nvSpPr>
            <p:cNvPr id="33" name="Freeform 33"/>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34" name="TextBox 34"/>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35" name="Group 35"/>
          <p:cNvGrpSpPr/>
          <p:nvPr/>
        </p:nvGrpSpPr>
        <p:grpSpPr>
          <a:xfrm>
            <a:off x="2542805" y="2752646"/>
            <a:ext cx="669567" cy="66956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38" name="Group 38"/>
          <p:cNvGrpSpPr/>
          <p:nvPr/>
        </p:nvGrpSpPr>
        <p:grpSpPr>
          <a:xfrm>
            <a:off x="10856243" y="2752646"/>
            <a:ext cx="669567" cy="66956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41" name="Group 41"/>
          <p:cNvGrpSpPr/>
          <p:nvPr/>
        </p:nvGrpSpPr>
        <p:grpSpPr>
          <a:xfrm>
            <a:off x="6700896" y="2752646"/>
            <a:ext cx="669567" cy="66956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44" name="Group 44"/>
          <p:cNvGrpSpPr/>
          <p:nvPr/>
        </p:nvGrpSpPr>
        <p:grpSpPr>
          <a:xfrm>
            <a:off x="15033384" y="2752646"/>
            <a:ext cx="669567" cy="66956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id="46" name="TextBox 46"/>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sp>
        <p:nvSpPr>
          <p:cNvPr id="47" name="Freeform 47"/>
          <p:cNvSpPr/>
          <p:nvPr/>
        </p:nvSpPr>
        <p:spPr>
          <a:xfrm>
            <a:off x="14360838" y="7770992"/>
            <a:ext cx="3927162" cy="2591927"/>
          </a:xfrm>
          <a:custGeom>
            <a:avLst/>
            <a:gdLst/>
            <a:ahLst/>
            <a:cxnLst/>
            <a:rect l="l" t="t" r="r" b="b"/>
            <a:pathLst>
              <a:path w="3927162" h="2591927">
                <a:moveTo>
                  <a:pt x="0" y="0"/>
                </a:moveTo>
                <a:lnTo>
                  <a:pt x="3927162" y="0"/>
                </a:lnTo>
                <a:lnTo>
                  <a:pt x="3927162" y="2591927"/>
                </a:lnTo>
                <a:lnTo>
                  <a:pt x="0" y="2591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8" name="TextBox 48"/>
          <p:cNvSpPr txBox="1"/>
          <p:nvPr/>
        </p:nvSpPr>
        <p:spPr>
          <a:xfrm>
            <a:off x="1115125" y="1379102"/>
            <a:ext cx="604123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49" name="TextBox 49"/>
          <p:cNvSpPr txBox="1"/>
          <p:nvPr/>
        </p:nvSpPr>
        <p:spPr>
          <a:xfrm>
            <a:off x="2558001"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01</a:t>
            </a:r>
          </a:p>
        </p:txBody>
      </p:sp>
      <p:sp>
        <p:nvSpPr>
          <p:cNvPr id="50" name="TextBox 50"/>
          <p:cNvSpPr txBox="1"/>
          <p:nvPr/>
        </p:nvSpPr>
        <p:spPr>
          <a:xfrm>
            <a:off x="10871439"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03</a:t>
            </a:r>
          </a:p>
        </p:txBody>
      </p:sp>
      <p:sp>
        <p:nvSpPr>
          <p:cNvPr id="51" name="TextBox 51"/>
          <p:cNvSpPr txBox="1"/>
          <p:nvPr/>
        </p:nvSpPr>
        <p:spPr>
          <a:xfrm>
            <a:off x="6716092"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02</a:t>
            </a:r>
          </a:p>
        </p:txBody>
      </p:sp>
      <p:sp>
        <p:nvSpPr>
          <p:cNvPr id="52" name="TextBox 52"/>
          <p:cNvSpPr txBox="1"/>
          <p:nvPr/>
        </p:nvSpPr>
        <p:spPr>
          <a:xfrm>
            <a:off x="15048580"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04</a:t>
            </a:r>
          </a:p>
        </p:txBody>
      </p:sp>
      <p:sp>
        <p:nvSpPr>
          <p:cNvPr id="53" name="TextBox 53"/>
          <p:cNvSpPr txBox="1"/>
          <p:nvPr/>
        </p:nvSpPr>
        <p:spPr>
          <a:xfrm>
            <a:off x="1162750"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54" name="TextBox 54"/>
          <p:cNvSpPr txBox="1"/>
          <p:nvPr/>
        </p:nvSpPr>
        <p:spPr>
          <a:xfrm>
            <a:off x="5282391"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55" name="TextBox 55"/>
          <p:cNvSpPr txBox="1"/>
          <p:nvPr/>
        </p:nvSpPr>
        <p:spPr>
          <a:xfrm>
            <a:off x="1162750"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56" name="TextBox 56"/>
          <p:cNvSpPr txBox="1"/>
          <p:nvPr/>
        </p:nvSpPr>
        <p:spPr>
          <a:xfrm>
            <a:off x="5282391"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57" name="TextBox 57"/>
          <p:cNvSpPr txBox="1"/>
          <p:nvPr/>
        </p:nvSpPr>
        <p:spPr>
          <a:xfrm>
            <a:off x="1428974"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58" name="TextBox 58"/>
          <p:cNvSpPr txBox="1"/>
          <p:nvPr/>
        </p:nvSpPr>
        <p:spPr>
          <a:xfrm>
            <a:off x="5548616"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59" name="TextBox 59"/>
          <p:cNvSpPr txBox="1"/>
          <p:nvPr/>
        </p:nvSpPr>
        <p:spPr>
          <a:xfrm>
            <a:off x="9402032"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60" name="TextBox 60"/>
          <p:cNvSpPr txBox="1"/>
          <p:nvPr/>
        </p:nvSpPr>
        <p:spPr>
          <a:xfrm>
            <a:off x="9402032"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61" name="TextBox 61"/>
          <p:cNvSpPr txBox="1"/>
          <p:nvPr/>
        </p:nvSpPr>
        <p:spPr>
          <a:xfrm>
            <a:off x="9668257"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62" name="TextBox 62"/>
          <p:cNvSpPr txBox="1"/>
          <p:nvPr/>
        </p:nvSpPr>
        <p:spPr>
          <a:xfrm>
            <a:off x="13521674"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63" name="TextBox 63"/>
          <p:cNvSpPr txBox="1"/>
          <p:nvPr/>
        </p:nvSpPr>
        <p:spPr>
          <a:xfrm>
            <a:off x="13521674"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64" name="TextBox 64"/>
          <p:cNvSpPr txBox="1"/>
          <p:nvPr/>
        </p:nvSpPr>
        <p:spPr>
          <a:xfrm>
            <a:off x="13787898"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65" name="TextBox 65"/>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617820" y="615017"/>
            <a:ext cx="7377935" cy="9056966"/>
            <a:chOff x="0" y="0"/>
            <a:chExt cx="3191741" cy="3918101"/>
          </a:xfrm>
        </p:grpSpPr>
        <p:sp>
          <p:nvSpPr>
            <p:cNvPr id="12" name="Freeform 12"/>
            <p:cNvSpPr/>
            <p:nvPr/>
          </p:nvSpPr>
          <p:spPr>
            <a:xfrm>
              <a:off x="0" y="0"/>
              <a:ext cx="3191741" cy="3918101"/>
            </a:xfrm>
            <a:custGeom>
              <a:avLst/>
              <a:gdLst/>
              <a:ahLst/>
              <a:cxnLst/>
              <a:rect l="l" t="t" r="r" b="b"/>
              <a:pathLst>
                <a:path w="3191741" h="3918101">
                  <a:moveTo>
                    <a:pt x="0" y="0"/>
                  </a:moveTo>
                  <a:lnTo>
                    <a:pt x="3191741" y="0"/>
                  </a:lnTo>
                  <a:lnTo>
                    <a:pt x="3191741" y="3918101"/>
                  </a:lnTo>
                  <a:lnTo>
                    <a:pt x="0" y="3918101"/>
                  </a:lnTo>
                  <a:close/>
                </a:path>
              </a:pathLst>
            </a:custGeom>
            <a:solidFill>
              <a:srgbClr val="E9F6FF"/>
            </a:solidFill>
          </p:spPr>
        </p:sp>
        <p:sp>
          <p:nvSpPr>
            <p:cNvPr id="13" name="TextBox 13"/>
            <p:cNvSpPr txBox="1"/>
            <p:nvPr/>
          </p:nvSpPr>
          <p:spPr>
            <a:xfrm>
              <a:off x="0" y="-47625"/>
              <a:ext cx="3191741" cy="3965726"/>
            </a:xfrm>
            <a:prstGeom prst="rect">
              <a:avLst/>
            </a:prstGeom>
          </p:spPr>
          <p:txBody>
            <a:bodyPr lIns="254000" tIns="254000" rIns="254000" bIns="254000" rtlCol="0" anchor="ctr"/>
            <a:lstStyle/>
            <a:p>
              <a:pPr algn="ctr">
                <a:lnSpc>
                  <a:spcPts val="2100"/>
                </a:lnSpc>
              </a:pPr>
              <a:endParaRPr dirty="0"/>
            </a:p>
          </p:txBody>
        </p:sp>
      </p:grpSp>
      <p:pic>
        <p:nvPicPr>
          <p:cNvPr id="14" name="Picture 14"/>
          <p:cNvPicPr>
            <a:picLocks noChangeAspect="1"/>
          </p:cNvPicPr>
          <p:nvPr/>
        </p:nvPicPr>
        <p:blipFill>
          <a:blip r:embed="rId2"/>
          <a:stretch>
            <a:fillRect/>
          </a:stretch>
        </p:blipFill>
        <p:spPr>
          <a:xfrm>
            <a:off x="9047736" y="1962615"/>
            <a:ext cx="7854458" cy="7550247"/>
          </a:xfrm>
          <a:prstGeom prst="rect">
            <a:avLst/>
          </a:prstGeom>
        </p:spPr>
      </p:pic>
      <p:sp>
        <p:nvSpPr>
          <p:cNvPr id="15" name="Freeform 15"/>
          <p:cNvSpPr/>
          <p:nvPr/>
        </p:nvSpPr>
        <p:spPr>
          <a:xfrm>
            <a:off x="6213032" y="7063430"/>
            <a:ext cx="1378932" cy="1663186"/>
          </a:xfrm>
          <a:custGeom>
            <a:avLst/>
            <a:gdLst/>
            <a:ahLst/>
            <a:cxnLst/>
            <a:rect l="l" t="t" r="r" b="b"/>
            <a:pathLst>
              <a:path w="1378932" h="1663186">
                <a:moveTo>
                  <a:pt x="0" y="0"/>
                </a:moveTo>
                <a:lnTo>
                  <a:pt x="1378933" y="0"/>
                </a:lnTo>
                <a:lnTo>
                  <a:pt x="1378933" y="1663186"/>
                </a:lnTo>
                <a:lnTo>
                  <a:pt x="0" y="1663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06</a:t>
            </a:r>
          </a:p>
        </p:txBody>
      </p:sp>
      <p:sp>
        <p:nvSpPr>
          <p:cNvPr id="17" name="TextBox 17"/>
          <p:cNvSpPr txBox="1"/>
          <p:nvPr/>
        </p:nvSpPr>
        <p:spPr>
          <a:xfrm>
            <a:off x="1086550" y="2702878"/>
            <a:ext cx="5459217"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기대효과  세부내용을  입력해주세요</a:t>
            </a:r>
          </a:p>
        </p:txBody>
      </p:sp>
      <p:sp>
        <p:nvSpPr>
          <p:cNvPr id="18" name="TextBox 18"/>
          <p:cNvSpPr txBox="1"/>
          <p:nvPr/>
        </p:nvSpPr>
        <p:spPr>
          <a:xfrm>
            <a:off x="928721" y="3308185"/>
            <a:ext cx="5907103" cy="1431798"/>
          </a:xfrm>
          <a:prstGeom prst="rect">
            <a:avLst/>
          </a:prstGeom>
        </p:spPr>
        <p:txBody>
          <a:bodyPr lIns="0" tIns="0" rIns="0" bIns="0" rtlCol="0" anchor="t">
            <a:spAutoFit/>
          </a:bodyPr>
          <a:lstStyle/>
          <a:p>
            <a:pPr marL="388618" lvl="1" indent="-194309">
              <a:lnSpc>
                <a:spcPts val="2285"/>
              </a:lnSpc>
              <a:buFont typeface="Arial"/>
              <a:buChar char="•"/>
            </a:pPr>
            <a:r>
              <a:rPr lang="en-US" sz="1799" dirty="0">
                <a:solidFill>
                  <a:srgbClr val="3D3D3D"/>
                </a:solidFill>
                <a:ea typeface="Nanum Gothic Bold"/>
              </a:rPr>
              <a:t>비즈니스 수익과 총 경비 간의 비교 현황을 </a:t>
            </a:r>
          </a:p>
          <a:p>
            <a:pPr marL="388618" lvl="1" indent="-194309">
              <a:lnSpc>
                <a:spcPts val="2285"/>
              </a:lnSpc>
              <a:buFont typeface="Arial"/>
              <a:buChar char="•"/>
            </a:pPr>
            <a:r>
              <a:rPr lang="en-US" sz="1799" dirty="0">
                <a:solidFill>
                  <a:srgbClr val="3D3D3D"/>
                </a:solidFill>
                <a:latin typeface="Nanum Gothic Bold"/>
                <a:ea typeface="Nanum Gothic Bold"/>
              </a:rPr>
              <a:t>반영하려면 차트를 수정하세요.</a:t>
            </a:r>
          </a:p>
          <a:p>
            <a:pPr>
              <a:lnSpc>
                <a:spcPts val="2285"/>
              </a:lnSpc>
            </a:pPr>
            <a:endParaRPr lang="en-US" sz="1799" dirty="0">
              <a:solidFill>
                <a:srgbClr val="3D3D3D"/>
              </a:solidFill>
              <a:latin typeface="Nanum Gothic Bold"/>
              <a:ea typeface="Nanum Gothic Bold"/>
            </a:endParaRPr>
          </a:p>
          <a:p>
            <a:pPr marL="388618" lvl="1" indent="-194309">
              <a:lnSpc>
                <a:spcPts val="2285"/>
              </a:lnSpc>
              <a:buFont typeface="Arial"/>
              <a:buChar char="•"/>
            </a:pPr>
            <a:r>
              <a:rPr lang="en-US" sz="1799" dirty="0">
                <a:solidFill>
                  <a:srgbClr val="3D3D3D"/>
                </a:solidFill>
                <a:latin typeface="Nanum Gothic Bold"/>
                <a:ea typeface="Nanum Gothic Bold"/>
              </a:rPr>
              <a:t>관찰 결과를 간결하게 설명하세요.</a:t>
            </a:r>
          </a:p>
          <a:p>
            <a:pPr>
              <a:lnSpc>
                <a:spcPts val="2285"/>
              </a:lnSpc>
            </a:pPr>
            <a:endParaRPr lang="en-US" sz="1799" dirty="0">
              <a:solidFill>
                <a:srgbClr val="3D3D3D"/>
              </a:solidFill>
              <a:latin typeface="Nanum Gothic Bold"/>
              <a:ea typeface="Nanum Gothic Bold"/>
            </a:endParaRPr>
          </a:p>
        </p:txBody>
      </p:sp>
      <p:sp>
        <p:nvSpPr>
          <p:cNvPr id="19" name="TextBox 19"/>
          <p:cNvSpPr txBox="1"/>
          <p:nvPr/>
        </p:nvSpPr>
        <p:spPr>
          <a:xfrm>
            <a:off x="1115125" y="1379102"/>
            <a:ext cx="604123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11">
            <a:extLst>
              <a:ext uri="{FF2B5EF4-FFF2-40B4-BE49-F238E27FC236}">
                <a16:creationId xmlns:a16="http://schemas.microsoft.com/office/drawing/2014/main" id="{0A44F932-B1FB-4F59-BC47-3DC3CFA7EA66}"/>
              </a:ext>
            </a:extLst>
          </p:cNvPr>
          <p:cNvGrpSpPr/>
          <p:nvPr/>
        </p:nvGrpSpPr>
        <p:grpSpPr>
          <a:xfrm>
            <a:off x="11457562" y="6367340"/>
            <a:ext cx="3252122" cy="707886"/>
            <a:chOff x="0" y="0"/>
            <a:chExt cx="569502" cy="135797"/>
          </a:xfrm>
        </p:grpSpPr>
        <p:sp>
          <p:nvSpPr>
            <p:cNvPr id="25" name="Freeform 12">
              <a:extLst>
                <a:ext uri="{FF2B5EF4-FFF2-40B4-BE49-F238E27FC236}">
                  <a16:creationId xmlns:a16="http://schemas.microsoft.com/office/drawing/2014/main" id="{AA6FDCF1-370A-4C89-8943-2888BDC33AB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1B6282"/>
            </a:solidFill>
          </p:spPr>
        </p:sp>
        <p:sp>
          <p:nvSpPr>
            <p:cNvPr id="26" name="TextBox 13">
              <a:extLst>
                <a:ext uri="{FF2B5EF4-FFF2-40B4-BE49-F238E27FC236}">
                  <a16:creationId xmlns:a16="http://schemas.microsoft.com/office/drawing/2014/main" id="{77EB1D27-A59A-486C-9422-386835F7944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7" name="직사각형 26">
            <a:extLst>
              <a:ext uri="{FF2B5EF4-FFF2-40B4-BE49-F238E27FC236}">
                <a16:creationId xmlns:a16="http://schemas.microsoft.com/office/drawing/2014/main" id="{3F4E3D3D-A1C3-4B3B-BFD9-0A9BEC9816BB}"/>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4CDF6CCA-A701-4C23-9B1B-99CD080331C1}"/>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EAFED4AB-74B5-4C47-8BAA-CC4B5C331FA8}"/>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Arbitrage Auto Trading</a:t>
            </a:r>
            <a:endParaRPr lang="ko-KR" altLang="en-US" sz="2000" dirty="0">
              <a:solidFill>
                <a:schemeClr val="bg1">
                  <a:lumMod val="50000"/>
                </a:schemeClr>
              </a:solidFill>
              <a:latin typeface="Bahnschrift" panose="020B0502040204020203" pitchFamily="34" charset="0"/>
            </a:endParaRPr>
          </a:p>
        </p:txBody>
      </p:sp>
      <p:sp>
        <p:nvSpPr>
          <p:cNvPr id="30" name="TextBox 21">
            <a:extLst>
              <a:ext uri="{FF2B5EF4-FFF2-40B4-BE49-F238E27FC236}">
                <a16:creationId xmlns:a16="http://schemas.microsoft.com/office/drawing/2014/main" id="{37828ED6-2652-4917-959B-2AB52BF81B7A}"/>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14" name="그림 13">
            <a:extLst>
              <a:ext uri="{FF2B5EF4-FFF2-40B4-BE49-F238E27FC236}">
                <a16:creationId xmlns:a16="http://schemas.microsoft.com/office/drawing/2014/main" id="{5422FA3E-41CF-45F5-9DCE-4577E0E68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366564"/>
            <a:ext cx="5616623" cy="5045881"/>
          </a:xfrm>
          <a:prstGeom prst="rect">
            <a:avLst/>
          </a:prstGeom>
          <a:effectLst>
            <a:glow rad="127000">
              <a:schemeClr val="accent1">
                <a:satMod val="175000"/>
                <a:alpha val="40000"/>
              </a:schemeClr>
            </a:glow>
          </a:effectLst>
        </p:spPr>
      </p:pic>
      <p:sp>
        <p:nvSpPr>
          <p:cNvPr id="15" name="Oval 21">
            <a:extLst>
              <a:ext uri="{FF2B5EF4-FFF2-40B4-BE49-F238E27FC236}">
                <a16:creationId xmlns:a16="http://schemas.microsoft.com/office/drawing/2014/main" id="{CE9C2EB5-67B8-480F-A51A-95DC0842DEC5}"/>
              </a:ext>
            </a:extLst>
          </p:cNvPr>
          <p:cNvSpPr>
            <a:spLocks noChangeAspect="1"/>
          </p:cNvSpPr>
          <p:nvPr/>
        </p:nvSpPr>
        <p:spPr>
          <a:xfrm>
            <a:off x="11634737" y="6468364"/>
            <a:ext cx="518887" cy="52322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 name="TextBox 15">
            <a:extLst>
              <a:ext uri="{FF2B5EF4-FFF2-40B4-BE49-F238E27FC236}">
                <a16:creationId xmlns:a16="http://schemas.microsoft.com/office/drawing/2014/main" id="{244C27AE-F545-4614-8BB3-BB5A2F317B55}"/>
              </a:ext>
            </a:extLst>
          </p:cNvPr>
          <p:cNvSpPr txBox="1"/>
          <p:nvPr/>
        </p:nvSpPr>
        <p:spPr>
          <a:xfrm>
            <a:off x="12289089" y="6442739"/>
            <a:ext cx="2091278" cy="523220"/>
          </a:xfrm>
          <a:prstGeom prst="rect">
            <a:avLst/>
          </a:prstGeom>
          <a:noFill/>
        </p:spPr>
        <p:txBody>
          <a:bodyPr wrap="none" rtlCol="0">
            <a:spAutoFit/>
          </a:bodyPr>
          <a:lstStyle/>
          <a:p>
            <a:r>
              <a:rPr lang="en-US" altLang="ko-KR" sz="2800" b="1" dirty="0">
                <a:solidFill>
                  <a:schemeClr val="bg1"/>
                </a:solidFill>
              </a:rPr>
              <a:t>Auto Trading</a:t>
            </a:r>
            <a:endParaRPr lang="ko-KR" altLang="en-US" sz="2800" b="1" dirty="0">
              <a:solidFill>
                <a:schemeClr val="bg1"/>
              </a:solidFill>
            </a:endParaRPr>
          </a:p>
        </p:txBody>
      </p:sp>
      <p:sp>
        <p:nvSpPr>
          <p:cNvPr id="17" name="TextBox 16">
            <a:extLst>
              <a:ext uri="{FF2B5EF4-FFF2-40B4-BE49-F238E27FC236}">
                <a16:creationId xmlns:a16="http://schemas.microsoft.com/office/drawing/2014/main" id="{21E426F4-7198-4210-B192-FB12982F0DED}"/>
              </a:ext>
            </a:extLst>
          </p:cNvPr>
          <p:cNvSpPr txBox="1"/>
          <p:nvPr/>
        </p:nvSpPr>
        <p:spPr>
          <a:xfrm>
            <a:off x="3785104" y="8041397"/>
            <a:ext cx="11580556" cy="1417824"/>
          </a:xfrm>
          <a:prstGeom prst="rect">
            <a:avLst/>
          </a:prstGeom>
          <a:noFill/>
        </p:spPr>
        <p:txBody>
          <a:bodyPr wrap="square">
            <a:spAutoFit/>
          </a:bodyPr>
          <a:lstStyle/>
          <a:p>
            <a:pPr marL="342900" marR="0" lvl="0" indent="-34290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2000" dirty="0">
                <a:solidFill>
                  <a:srgbClr val="000000"/>
                </a:solidFill>
                <a:latin typeface="나눔바른고딕OTF"/>
              </a:rPr>
              <a:t>자동 매매 시스템</a:t>
            </a:r>
            <a:r>
              <a:rPr lang="en-US" altLang="ko-KR" sz="2000" dirty="0">
                <a:solidFill>
                  <a:srgbClr val="000000"/>
                </a:solidFill>
                <a:latin typeface="나눔바른고딕OTF"/>
              </a:rPr>
              <a:t>(Auto Trading)</a:t>
            </a:r>
            <a:r>
              <a:rPr lang="ko-KR" altLang="en-US" sz="2000" dirty="0">
                <a:solidFill>
                  <a:srgbClr val="000000"/>
                </a:solidFill>
                <a:latin typeface="나눔바른고딕OTF"/>
              </a:rPr>
              <a:t> 구현으로 손쉬운 트레이딩</a:t>
            </a:r>
            <a:endParaRPr lang="en-US" altLang="ko-KR" sz="2000" dirty="0">
              <a:solidFill>
                <a:srgbClr val="000000"/>
              </a:solidFill>
              <a:latin typeface="나눔바른고딕OTF"/>
            </a:endParaRPr>
          </a:p>
          <a:p>
            <a:pPr marL="342900" indent="-342900" latinLnBrk="1">
              <a:lnSpc>
                <a:spcPct val="150000"/>
              </a:lnSpc>
              <a:buFont typeface="Wingdings" panose="05000000000000000000" pitchFamily="2" charset="2"/>
              <a:buChar char="§"/>
              <a:defRPr/>
            </a:pPr>
            <a:r>
              <a:rPr lang="ko-KR" altLang="en-US" sz="2000" b="0" i="0" u="none" strike="noStrike" dirty="0">
                <a:solidFill>
                  <a:srgbClr val="24292F"/>
                </a:solidFill>
                <a:effectLst/>
                <a:latin typeface="나눔바른고딕OTF"/>
              </a:rPr>
              <a:t>재정거래</a:t>
            </a:r>
            <a:r>
              <a:rPr lang="en-US" altLang="ko-KR" sz="2000" b="0" i="0" u="none" strike="noStrike" dirty="0">
                <a:solidFill>
                  <a:srgbClr val="24292F"/>
                </a:solidFill>
                <a:effectLst/>
                <a:latin typeface="나눔바른고딕OTF"/>
              </a:rPr>
              <a:t>(Arbitrage)</a:t>
            </a:r>
            <a:r>
              <a:rPr lang="ko-KR" altLang="en-US" sz="2000" dirty="0">
                <a:solidFill>
                  <a:srgbClr val="24292F"/>
                </a:solidFill>
                <a:latin typeface="나눔바른고딕OTF"/>
              </a:rPr>
              <a:t>로서</a:t>
            </a:r>
            <a:r>
              <a:rPr lang="en-US" altLang="ko-KR" sz="2000" b="0" i="0" u="none" strike="noStrike" dirty="0">
                <a:solidFill>
                  <a:srgbClr val="24292F"/>
                </a:solidFill>
                <a:effectLst/>
                <a:latin typeface="나눔바른고딕OTF"/>
              </a:rPr>
              <a:t> </a:t>
            </a:r>
            <a:r>
              <a:rPr lang="ko-KR" altLang="en-US" sz="2000" b="0" i="0" u="none" strike="noStrike" dirty="0">
                <a:solidFill>
                  <a:srgbClr val="000000"/>
                </a:solidFill>
                <a:effectLst/>
                <a:latin typeface="나눔바른고딕OTF"/>
              </a:rPr>
              <a:t>국내 </a:t>
            </a:r>
            <a:r>
              <a:rPr lang="ko-KR" altLang="en-US" sz="2000" dirty="0">
                <a:solidFill>
                  <a:srgbClr val="000000"/>
                </a:solidFill>
                <a:latin typeface="나눔바른고딕OTF"/>
              </a:rPr>
              <a:t>거래소</a:t>
            </a:r>
            <a:r>
              <a:rPr lang="ko-KR" altLang="en-US" sz="2000" b="0" i="0" u="none" strike="noStrike" dirty="0">
                <a:solidFill>
                  <a:srgbClr val="000000"/>
                </a:solidFill>
                <a:effectLst/>
                <a:latin typeface="나눔바른고딕OTF"/>
              </a:rPr>
              <a:t>와 해외 거래소 간의 가격차 </a:t>
            </a:r>
            <a:r>
              <a:rPr lang="en-US" altLang="ko-KR" sz="2000" b="0" i="0" u="none" strike="noStrike" dirty="0">
                <a:solidFill>
                  <a:srgbClr val="000000"/>
                </a:solidFill>
                <a:effectLst/>
                <a:latin typeface="나눔바른고딕OTF"/>
              </a:rPr>
              <a:t>(premium)</a:t>
            </a:r>
            <a:r>
              <a:rPr lang="ko-KR" altLang="en-US" sz="2000" b="0" i="0" u="none" strike="noStrike" dirty="0">
                <a:solidFill>
                  <a:srgbClr val="000000"/>
                </a:solidFill>
                <a:effectLst/>
                <a:latin typeface="나눔바른고딕OTF"/>
              </a:rPr>
              <a:t>로 인한 수익 창출</a:t>
            </a:r>
            <a:endParaRPr lang="en-US" altLang="ko-KR" sz="2000" dirty="0">
              <a:solidFill>
                <a:srgbClr val="000000"/>
              </a:solidFill>
              <a:latin typeface="나눔바른고딕OTF"/>
            </a:endParaRPr>
          </a:p>
          <a:p>
            <a:pPr marL="342900" indent="-342900" latinLnBrk="1">
              <a:lnSpc>
                <a:spcPct val="150000"/>
              </a:lnSpc>
              <a:buFont typeface="Wingdings" panose="05000000000000000000" pitchFamily="2" charset="2"/>
              <a:buChar char="§"/>
              <a:defRPr/>
            </a:pPr>
            <a:r>
              <a:rPr lang="ko-KR" altLang="en-US" sz="2000" b="0" i="0" u="none" strike="noStrike" dirty="0">
                <a:solidFill>
                  <a:srgbClr val="24292F"/>
                </a:solidFill>
                <a:effectLst/>
                <a:latin typeface="나눔바른고딕OTF"/>
              </a:rPr>
              <a:t>주 거래종목인 </a:t>
            </a:r>
            <a:r>
              <a:rPr lang="en-US" altLang="ko-KR" sz="2000" b="0" i="0" u="none" strike="noStrike" dirty="0">
                <a:solidFill>
                  <a:srgbClr val="24292F"/>
                </a:solidFill>
                <a:effectLst/>
                <a:latin typeface="나눔바른고딕OTF"/>
              </a:rPr>
              <a:t>USDT(Tether)</a:t>
            </a:r>
            <a:r>
              <a:rPr lang="ko-KR" altLang="en-US" sz="2000" b="0" i="0" u="none" strike="noStrike" dirty="0">
                <a:solidFill>
                  <a:srgbClr val="24292F"/>
                </a:solidFill>
                <a:effectLst/>
                <a:latin typeface="나눔바른고딕OTF"/>
              </a:rPr>
              <a:t>는</a:t>
            </a:r>
            <a:r>
              <a:rPr lang="en-US" altLang="ko-KR" sz="2000" b="0" i="0" u="none" strike="noStrike" dirty="0">
                <a:solidFill>
                  <a:srgbClr val="24292F"/>
                </a:solidFill>
                <a:effectLst/>
                <a:latin typeface="나눔바른고딕OTF"/>
              </a:rPr>
              <a:t> </a:t>
            </a:r>
            <a:r>
              <a:rPr lang="ko-KR" altLang="en-US" sz="2000" b="0" i="0" u="none" strike="noStrike" dirty="0">
                <a:solidFill>
                  <a:srgbClr val="24292F"/>
                </a:solidFill>
                <a:effectLst/>
                <a:latin typeface="나눔바른고딕OTF"/>
              </a:rPr>
              <a:t>달러와</a:t>
            </a:r>
            <a:r>
              <a:rPr lang="en-US" altLang="ko-KR" sz="2000" b="0" i="0" u="none" strike="noStrike" dirty="0">
                <a:solidFill>
                  <a:srgbClr val="24292F"/>
                </a:solidFill>
                <a:effectLst/>
                <a:latin typeface="나눔바른고딕OTF"/>
              </a:rPr>
              <a:t> </a:t>
            </a:r>
            <a:r>
              <a:rPr lang="ko-KR" altLang="en-US" sz="2000" b="0" i="0" u="none" strike="noStrike" dirty="0">
                <a:solidFill>
                  <a:srgbClr val="24292F"/>
                </a:solidFill>
                <a:effectLst/>
                <a:latin typeface="나눔바른고딕OTF"/>
              </a:rPr>
              <a:t>유사하며</a:t>
            </a:r>
            <a:r>
              <a:rPr lang="en-US" altLang="ko-KR" sz="2000" b="0" i="0" u="none" strike="noStrike" dirty="0">
                <a:solidFill>
                  <a:srgbClr val="24292F"/>
                </a:solidFill>
                <a:effectLst/>
                <a:latin typeface="나눔바른고딕OTF"/>
              </a:rPr>
              <a:t>, </a:t>
            </a:r>
            <a:r>
              <a:rPr lang="ko-KR" altLang="en-US" sz="2000" b="0" i="0" u="none" strike="noStrike" dirty="0">
                <a:solidFill>
                  <a:srgbClr val="24292F"/>
                </a:solidFill>
                <a:effectLst/>
                <a:latin typeface="나눔바른고딕OTF"/>
              </a:rPr>
              <a:t>안정성 높은 </a:t>
            </a:r>
            <a:r>
              <a:rPr lang="ko-KR" altLang="en-US" sz="2000" dirty="0">
                <a:solidFill>
                  <a:srgbClr val="24292F"/>
                </a:solidFill>
                <a:latin typeface="나눔바른고딕OTF"/>
              </a:rPr>
              <a:t>암호화폐 시장의</a:t>
            </a:r>
            <a:r>
              <a:rPr lang="ko-KR" altLang="en-US" sz="2000" b="0" i="0" u="none" strike="noStrike" dirty="0">
                <a:solidFill>
                  <a:srgbClr val="24292F"/>
                </a:solidFill>
                <a:effectLst/>
                <a:latin typeface="나눔바른고딕OTF"/>
              </a:rPr>
              <a:t> 기축 통화</a:t>
            </a:r>
            <a:endParaRPr lang="en-US" altLang="ko-KR" sz="2000" dirty="0">
              <a:solidFill>
                <a:srgbClr val="000000"/>
              </a:solidFill>
              <a:latin typeface="나눔바른고딕OTF"/>
            </a:endParaRPr>
          </a:p>
        </p:txBody>
      </p:sp>
      <p:sp>
        <p:nvSpPr>
          <p:cNvPr id="18" name="TextBox 17">
            <a:extLst>
              <a:ext uri="{FF2B5EF4-FFF2-40B4-BE49-F238E27FC236}">
                <a16:creationId xmlns:a16="http://schemas.microsoft.com/office/drawing/2014/main" id="{5F53CDF2-1E3D-4DA0-86F5-71000E1B968C}"/>
              </a:ext>
            </a:extLst>
          </p:cNvPr>
          <p:cNvSpPr txBox="1"/>
          <p:nvPr/>
        </p:nvSpPr>
        <p:spPr>
          <a:xfrm>
            <a:off x="8983553" y="4381673"/>
            <a:ext cx="591829" cy="1015663"/>
          </a:xfrm>
          <a:prstGeom prst="rect">
            <a:avLst/>
          </a:prstGeom>
          <a:noFill/>
        </p:spPr>
        <p:txBody>
          <a:bodyPr wrap="none" rtlCol="0">
            <a:spAutoFit/>
          </a:bodyPr>
          <a:lstStyle/>
          <a:p>
            <a:r>
              <a:rPr lang="en-US" altLang="ko-KR" sz="6000" dirty="0">
                <a:latin typeface="Bahnschrift" panose="020B0502040204020203" pitchFamily="34" charset="0"/>
              </a:rPr>
              <a:t>+</a:t>
            </a:r>
            <a:endParaRPr lang="ko-KR" altLang="en-US" sz="6000" dirty="0">
              <a:latin typeface="Bahnschrift" panose="020B0502040204020203" pitchFamily="34" charset="0"/>
            </a:endParaRPr>
          </a:p>
        </p:txBody>
      </p:sp>
      <p:sp>
        <p:nvSpPr>
          <p:cNvPr id="19" name="사각형: 둥근 모서리 18">
            <a:extLst>
              <a:ext uri="{FF2B5EF4-FFF2-40B4-BE49-F238E27FC236}">
                <a16:creationId xmlns:a16="http://schemas.microsoft.com/office/drawing/2014/main" id="{C4E8B893-4BDF-45D9-B633-5BC757E6E947}"/>
              </a:ext>
            </a:extLst>
          </p:cNvPr>
          <p:cNvSpPr/>
          <p:nvPr/>
        </p:nvSpPr>
        <p:spPr>
          <a:xfrm>
            <a:off x="10275312" y="2366564"/>
            <a:ext cx="5616623" cy="5045882"/>
          </a:xfrm>
          <a:prstGeom prst="roundRect">
            <a:avLst/>
          </a:prstGeom>
          <a:noFill/>
          <a:ln w="38100">
            <a:solidFill>
              <a:srgbClr val="4E92B4"/>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1" name="그림 20">
            <a:extLst>
              <a:ext uri="{FF2B5EF4-FFF2-40B4-BE49-F238E27FC236}">
                <a16:creationId xmlns:a16="http://schemas.microsoft.com/office/drawing/2014/main" id="{4573A29F-A148-497B-ABAC-7BD15DDAA2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9235" y="2764410"/>
            <a:ext cx="5148775" cy="1791041"/>
          </a:xfrm>
          <a:prstGeom prst="rect">
            <a:avLst/>
          </a:prstGeom>
        </p:spPr>
      </p:pic>
      <p:pic>
        <p:nvPicPr>
          <p:cNvPr id="31" name="Picture 2">
            <a:extLst>
              <a:ext uri="{FF2B5EF4-FFF2-40B4-BE49-F238E27FC236}">
                <a16:creationId xmlns:a16="http://schemas.microsoft.com/office/drawing/2014/main" id="{14E0E371-6001-45F8-89C8-15C9994BE2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2731" y="4947632"/>
            <a:ext cx="2933064" cy="1072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41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a:t>
            </a:r>
            <a:r>
              <a:rPr lang="en-US" altLang="ko-KR" sz="1600" b="0" i="0" u="none" strike="noStrike" dirty="0">
                <a:solidFill>
                  <a:schemeClr val="bg1">
                    <a:lumMod val="50000"/>
                  </a:schemeClr>
                </a:solidFill>
                <a:effectLst/>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Risk </a:t>
            </a:r>
            <a:r>
              <a:rPr lang="en-US" altLang="ko-KR" sz="1600" b="1" i="0" u="none" strike="noStrike" dirty="0">
                <a:solidFill>
                  <a:schemeClr val="tx1">
                    <a:lumMod val="65000"/>
                    <a:lumOff val="35000"/>
                  </a:schemeClr>
                </a:solidFill>
                <a:effectLst/>
                <a:latin typeface="Bahnschrift" panose="020B0502040204020203" pitchFamily="34" charset="0"/>
              </a:rPr>
              <a:t>VS </a:t>
            </a:r>
            <a:r>
              <a:rPr lang="en-US" altLang="ko-KR" sz="1600" b="0" i="0" u="none" strike="noStrike" dirty="0">
                <a:solidFill>
                  <a:schemeClr val="bg1">
                    <a:lumMod val="50000"/>
                  </a:schemeClr>
                </a:solidFill>
                <a:effectLst/>
                <a:latin typeface="Bahnschrift" panose="020B0502040204020203" pitchFamily="34" charset="0"/>
              </a:rPr>
              <a:t>Revenue Cycle </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sp>
        <p:nvSpPr>
          <p:cNvPr id="4" name="TextBox 3">
            <a:extLst>
              <a:ext uri="{FF2B5EF4-FFF2-40B4-BE49-F238E27FC236}">
                <a16:creationId xmlns:a16="http://schemas.microsoft.com/office/drawing/2014/main" id="{39548121-0C7E-4C7E-8DD5-A822DDE66D36}"/>
              </a:ext>
            </a:extLst>
          </p:cNvPr>
          <p:cNvSpPr txBox="1"/>
          <p:nvPr/>
        </p:nvSpPr>
        <p:spPr>
          <a:xfrm rot="10800000">
            <a:off x="8485859" y="8010391"/>
            <a:ext cx="1069524" cy="1569660"/>
          </a:xfrm>
          <a:prstGeom prst="rect">
            <a:avLst/>
          </a:prstGeom>
          <a:noFill/>
        </p:spPr>
        <p:txBody>
          <a:bodyPr wrap="none" rtlCol="0">
            <a:spAutoFit/>
          </a:bodyPr>
          <a:lstStyle/>
          <a:p>
            <a:r>
              <a:rPr lang="en-US" altLang="ko-KR" sz="9600" b="1" dirty="0">
                <a:latin typeface="+mn-ea"/>
              </a:rPr>
              <a:t>&gt;</a:t>
            </a:r>
            <a:endParaRPr lang="ko-KR" altLang="en-US" sz="9600" b="1" dirty="0">
              <a:latin typeface="+mn-ea"/>
            </a:endParaRPr>
          </a:p>
        </p:txBody>
      </p:sp>
      <p:pic>
        <p:nvPicPr>
          <p:cNvPr id="44" name="그림 43">
            <a:extLst>
              <a:ext uri="{FF2B5EF4-FFF2-40B4-BE49-F238E27FC236}">
                <a16:creationId xmlns:a16="http://schemas.microsoft.com/office/drawing/2014/main" id="{FC89ADB0-1F8D-4899-B1F0-6B5B76D9B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7466" y="5058382"/>
            <a:ext cx="5246172" cy="2146627"/>
          </a:xfrm>
          <a:prstGeom prst="rect">
            <a:avLst/>
          </a:prstGeom>
        </p:spPr>
      </p:pic>
      <p:pic>
        <p:nvPicPr>
          <p:cNvPr id="45" name="그림 44">
            <a:extLst>
              <a:ext uri="{FF2B5EF4-FFF2-40B4-BE49-F238E27FC236}">
                <a16:creationId xmlns:a16="http://schemas.microsoft.com/office/drawing/2014/main" id="{857A29D0-AD79-46C9-A694-030527B050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7931" y="2134875"/>
            <a:ext cx="5183140" cy="2089462"/>
          </a:xfrm>
          <a:prstGeom prst="rect">
            <a:avLst/>
          </a:prstGeom>
        </p:spPr>
      </p:pic>
      <p:sp>
        <p:nvSpPr>
          <p:cNvPr id="46" name="TextBox 45">
            <a:extLst>
              <a:ext uri="{FF2B5EF4-FFF2-40B4-BE49-F238E27FC236}">
                <a16:creationId xmlns:a16="http://schemas.microsoft.com/office/drawing/2014/main" id="{E80154C8-61BF-4008-A988-0C086E594554}"/>
              </a:ext>
            </a:extLst>
          </p:cNvPr>
          <p:cNvSpPr txBox="1"/>
          <p:nvPr/>
        </p:nvSpPr>
        <p:spPr>
          <a:xfrm>
            <a:off x="1690829" y="4365621"/>
            <a:ext cx="4863826" cy="307777"/>
          </a:xfrm>
          <a:prstGeom prst="rect">
            <a:avLst/>
          </a:prstGeom>
          <a:noFill/>
        </p:spPr>
        <p:txBody>
          <a:bodyPr wrap="square">
            <a:spAutoFit/>
          </a:bodyPr>
          <a:lstStyle/>
          <a:p>
            <a:pPr marL="628650" lvl="1" indent="-285750" fontAlgn="base">
              <a:buFont typeface="Wingdings" panose="05000000000000000000" pitchFamily="2" charset="2"/>
              <a:buChar char="§"/>
            </a:pPr>
            <a:r>
              <a:rPr lang="ko-KR" altLang="en-US" sz="1400" dirty="0">
                <a:solidFill>
                  <a:srgbClr val="000000"/>
                </a:solidFill>
                <a:latin typeface="+mj-ea"/>
                <a:ea typeface="+mj-ea"/>
                <a:cs typeface="Times New Roman" panose="02020603050405020304" pitchFamily="18" charset="0"/>
              </a:rPr>
              <a:t>환율 </a:t>
            </a:r>
            <a:r>
              <a:rPr lang="en-US" altLang="ko-KR" sz="1400" dirty="0">
                <a:solidFill>
                  <a:srgbClr val="000000"/>
                </a:solidFill>
                <a:latin typeface="+mj-ea"/>
                <a:ea typeface="+mj-ea"/>
                <a:cs typeface="Times New Roman" panose="02020603050405020304" pitchFamily="18" charset="0"/>
              </a:rPr>
              <a:t>: </a:t>
            </a:r>
            <a:r>
              <a:rPr lang="ko-KR" altLang="en-US" sz="1400" dirty="0">
                <a:solidFill>
                  <a:srgbClr val="000000"/>
                </a:solidFill>
                <a:latin typeface="+mj-ea"/>
                <a:ea typeface="+mj-ea"/>
                <a:cs typeface="Times New Roman" panose="02020603050405020304" pitchFamily="18" charset="0"/>
              </a:rPr>
              <a:t>구매 시점에 따른 이익 및 손실 가능성 존재</a:t>
            </a:r>
            <a:endParaRPr lang="en-US" altLang="ko-KR" sz="1400" dirty="0">
              <a:solidFill>
                <a:srgbClr val="000000"/>
              </a:solidFill>
              <a:latin typeface="+mj-ea"/>
              <a:ea typeface="+mj-ea"/>
              <a:cs typeface="Times New Roman" panose="02020603050405020304" pitchFamily="18" charset="0"/>
            </a:endParaRPr>
          </a:p>
        </p:txBody>
      </p:sp>
      <p:sp>
        <p:nvSpPr>
          <p:cNvPr id="47" name="TextBox 46">
            <a:extLst>
              <a:ext uri="{FF2B5EF4-FFF2-40B4-BE49-F238E27FC236}">
                <a16:creationId xmlns:a16="http://schemas.microsoft.com/office/drawing/2014/main" id="{70F66D0E-58C6-45E4-A564-288FB3A9862F}"/>
              </a:ext>
            </a:extLst>
          </p:cNvPr>
          <p:cNvSpPr txBox="1"/>
          <p:nvPr/>
        </p:nvSpPr>
        <p:spPr>
          <a:xfrm>
            <a:off x="1628965" y="7352199"/>
            <a:ext cx="6075460" cy="307777"/>
          </a:xfrm>
          <a:prstGeom prst="rect">
            <a:avLst/>
          </a:prstGeom>
          <a:noFill/>
        </p:spPr>
        <p:txBody>
          <a:bodyPr wrap="square">
            <a:spAutoFit/>
          </a:bodyPr>
          <a:lstStyle/>
          <a:p>
            <a:pPr marL="628650" lvl="1" indent="-285750" algn="ctr" fontAlgn="base">
              <a:buFont typeface="Wingdings" panose="05000000000000000000" pitchFamily="2" charset="2"/>
              <a:buChar char="§"/>
            </a:pPr>
            <a:r>
              <a:rPr lang="ko-KR" altLang="en-US" sz="1400" dirty="0">
                <a:solidFill>
                  <a:srgbClr val="000000"/>
                </a:solidFill>
                <a:latin typeface="+mj-ea"/>
                <a:ea typeface="+mj-ea"/>
                <a:cs typeface="Times New Roman" panose="02020603050405020304" pitchFamily="18" charset="0"/>
              </a:rPr>
              <a:t>역프리미엄 </a:t>
            </a:r>
            <a:r>
              <a:rPr lang="en-US" altLang="ko-KR" sz="1400" dirty="0">
                <a:solidFill>
                  <a:srgbClr val="000000"/>
                </a:solidFill>
                <a:latin typeface="+mj-ea"/>
                <a:ea typeface="+mj-ea"/>
                <a:cs typeface="Times New Roman" panose="02020603050405020304" pitchFamily="18" charset="0"/>
              </a:rPr>
              <a:t>: </a:t>
            </a:r>
            <a:r>
              <a:rPr lang="ko-KR" altLang="en-US" sz="1400" dirty="0">
                <a:solidFill>
                  <a:srgbClr val="000000"/>
                </a:solidFill>
                <a:latin typeface="+mj-ea"/>
                <a:ea typeface="+mj-ea"/>
                <a:cs typeface="Times New Roman" panose="02020603050405020304" pitchFamily="18" charset="0"/>
              </a:rPr>
              <a:t>마이너스 프리미엄에 따른 이익 및 손실 가능성 존재</a:t>
            </a:r>
            <a:endParaRPr lang="en-US" altLang="ko-KR" sz="1400" dirty="0">
              <a:solidFill>
                <a:srgbClr val="000000"/>
              </a:solidFill>
              <a:latin typeface="+mj-ea"/>
              <a:ea typeface="+mj-ea"/>
              <a:cs typeface="Times New Roman" panose="02020603050405020304" pitchFamily="18" charset="0"/>
            </a:endParaRPr>
          </a:p>
        </p:txBody>
      </p:sp>
      <p:sp>
        <p:nvSpPr>
          <p:cNvPr id="48" name="TextBox 47">
            <a:extLst>
              <a:ext uri="{FF2B5EF4-FFF2-40B4-BE49-F238E27FC236}">
                <a16:creationId xmlns:a16="http://schemas.microsoft.com/office/drawing/2014/main" id="{C78FA5DD-FD75-4E25-870C-56749D5AA1AB}"/>
              </a:ext>
            </a:extLst>
          </p:cNvPr>
          <p:cNvSpPr txBox="1"/>
          <p:nvPr/>
        </p:nvSpPr>
        <p:spPr>
          <a:xfrm>
            <a:off x="4356189" y="3510630"/>
            <a:ext cx="2730814" cy="369332"/>
          </a:xfrm>
          <a:prstGeom prst="rect">
            <a:avLst/>
          </a:prstGeom>
          <a:noFill/>
        </p:spPr>
        <p:txBody>
          <a:bodyPr wrap="square" rtlCol="0">
            <a:spAutoFit/>
          </a:bodyPr>
          <a:lstStyle/>
          <a:p>
            <a:r>
              <a:rPr lang="en-US" altLang="ko-KR" dirty="0"/>
              <a:t>U.S Dollar / KRW 1W</a:t>
            </a:r>
            <a:r>
              <a:rPr lang="ko-KR" altLang="en-US" dirty="0"/>
              <a:t> </a:t>
            </a:r>
            <a:r>
              <a:rPr lang="en-US" altLang="ko-KR" dirty="0"/>
              <a:t>chart</a:t>
            </a:r>
            <a:endParaRPr lang="ko-KR" altLang="en-US" dirty="0"/>
          </a:p>
        </p:txBody>
      </p:sp>
      <p:sp>
        <p:nvSpPr>
          <p:cNvPr id="49" name="TextBox 48">
            <a:extLst>
              <a:ext uri="{FF2B5EF4-FFF2-40B4-BE49-F238E27FC236}">
                <a16:creationId xmlns:a16="http://schemas.microsoft.com/office/drawing/2014/main" id="{1A4A8916-3DA7-4DB9-B289-DF93090D9664}"/>
              </a:ext>
            </a:extLst>
          </p:cNvPr>
          <p:cNvSpPr txBox="1"/>
          <p:nvPr/>
        </p:nvSpPr>
        <p:spPr>
          <a:xfrm>
            <a:off x="4122742" y="6683236"/>
            <a:ext cx="3019400" cy="369332"/>
          </a:xfrm>
          <a:prstGeom prst="rect">
            <a:avLst/>
          </a:prstGeom>
          <a:noFill/>
        </p:spPr>
        <p:txBody>
          <a:bodyPr wrap="square" rtlCol="0">
            <a:spAutoFit/>
          </a:bodyPr>
          <a:lstStyle/>
          <a:p>
            <a:r>
              <a:rPr lang="en-US" altLang="ko-KR" dirty="0"/>
              <a:t>Premium (Coinbase-Bithumb)</a:t>
            </a:r>
            <a:endParaRPr lang="ko-KR" altLang="en-US" dirty="0"/>
          </a:p>
        </p:txBody>
      </p:sp>
      <p:sp>
        <p:nvSpPr>
          <p:cNvPr id="50" name="직사각형 49">
            <a:extLst>
              <a:ext uri="{FF2B5EF4-FFF2-40B4-BE49-F238E27FC236}">
                <a16:creationId xmlns:a16="http://schemas.microsoft.com/office/drawing/2014/main" id="{7C5F3088-9E38-4229-88FE-DBB1478E0B2F}"/>
              </a:ext>
            </a:extLst>
          </p:cNvPr>
          <p:cNvSpPr/>
          <p:nvPr/>
        </p:nvSpPr>
        <p:spPr>
          <a:xfrm>
            <a:off x="2097933" y="5058382"/>
            <a:ext cx="5183139" cy="2146627"/>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직사각형 50">
            <a:extLst>
              <a:ext uri="{FF2B5EF4-FFF2-40B4-BE49-F238E27FC236}">
                <a16:creationId xmlns:a16="http://schemas.microsoft.com/office/drawing/2014/main" id="{BFB00E5B-56DF-432B-856F-B1B197C05846}"/>
              </a:ext>
            </a:extLst>
          </p:cNvPr>
          <p:cNvSpPr/>
          <p:nvPr/>
        </p:nvSpPr>
        <p:spPr>
          <a:xfrm>
            <a:off x="2097933" y="2134875"/>
            <a:ext cx="5183139" cy="2089462"/>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사각형: 둥근 모서리 51">
            <a:extLst>
              <a:ext uri="{FF2B5EF4-FFF2-40B4-BE49-F238E27FC236}">
                <a16:creationId xmlns:a16="http://schemas.microsoft.com/office/drawing/2014/main" id="{BF35774B-39B9-4C3D-B8B4-4966D8B17DCC}"/>
              </a:ext>
            </a:extLst>
          </p:cNvPr>
          <p:cNvSpPr/>
          <p:nvPr/>
        </p:nvSpPr>
        <p:spPr>
          <a:xfrm>
            <a:off x="618684" y="1888436"/>
            <a:ext cx="8141638" cy="5943599"/>
          </a:xfrm>
          <a:prstGeom prst="roundRect">
            <a:avLst/>
          </a:prstGeom>
          <a:noFill/>
          <a:ln w="38100">
            <a:solidFill>
              <a:srgbClr val="1B62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3" name="Group 11">
            <a:extLst>
              <a:ext uri="{FF2B5EF4-FFF2-40B4-BE49-F238E27FC236}">
                <a16:creationId xmlns:a16="http://schemas.microsoft.com/office/drawing/2014/main" id="{E9B05E9B-4D19-4697-90F9-8CBCF5A3AF1D}"/>
              </a:ext>
            </a:extLst>
          </p:cNvPr>
          <p:cNvGrpSpPr/>
          <p:nvPr/>
        </p:nvGrpSpPr>
        <p:grpSpPr>
          <a:xfrm>
            <a:off x="3253077" y="8217019"/>
            <a:ext cx="3581400" cy="1088492"/>
            <a:chOff x="0" y="-47625"/>
            <a:chExt cx="1498352" cy="763329"/>
          </a:xfrm>
        </p:grpSpPr>
        <p:sp>
          <p:nvSpPr>
            <p:cNvPr id="54" name="Freeform 12">
              <a:extLst>
                <a:ext uri="{FF2B5EF4-FFF2-40B4-BE49-F238E27FC236}">
                  <a16:creationId xmlns:a16="http://schemas.microsoft.com/office/drawing/2014/main" id="{D11C81AB-0E4B-4F8D-9384-74E1C48F5F4D}"/>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7CD4D2"/>
            </a:solidFill>
          </p:spPr>
          <p:txBody>
            <a:bodyPr/>
            <a:lstStyle/>
            <a:p>
              <a:endParaRPr lang="ko-KR" altLang="en-US" dirty="0"/>
            </a:p>
          </p:txBody>
        </p:sp>
        <p:sp>
          <p:nvSpPr>
            <p:cNvPr id="55" name="TextBox 13">
              <a:extLst>
                <a:ext uri="{FF2B5EF4-FFF2-40B4-BE49-F238E27FC236}">
                  <a16:creationId xmlns:a16="http://schemas.microsoft.com/office/drawing/2014/main" id="{C4FDE712-2F2E-4567-91F1-65844033E7A7}"/>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56" name="TextBox 33">
            <a:extLst>
              <a:ext uri="{FF2B5EF4-FFF2-40B4-BE49-F238E27FC236}">
                <a16:creationId xmlns:a16="http://schemas.microsoft.com/office/drawing/2014/main" id="{328CC969-9DB8-4986-8780-3D3E95646710}"/>
              </a:ext>
            </a:extLst>
          </p:cNvPr>
          <p:cNvSpPr txBox="1"/>
          <p:nvPr/>
        </p:nvSpPr>
        <p:spPr>
          <a:xfrm>
            <a:off x="3560800" y="8436432"/>
            <a:ext cx="2965953" cy="324833"/>
          </a:xfrm>
          <a:prstGeom prst="rect">
            <a:avLst/>
          </a:prstGeom>
        </p:spPr>
        <p:txBody>
          <a:bodyPr lIns="0" tIns="0" rIns="0" bIns="0" rtlCol="0" anchor="t">
            <a:spAutoFit/>
          </a:bodyPr>
          <a:lstStyle/>
          <a:p>
            <a:pPr algn="ctr">
              <a:lnSpc>
                <a:spcPts val="2742"/>
              </a:lnSpc>
            </a:pPr>
            <a:r>
              <a:rPr lang="ko-KR" altLang="en-US" sz="1958" dirty="0">
                <a:solidFill>
                  <a:schemeClr val="tx1">
                    <a:lumMod val="65000"/>
                    <a:lumOff val="35000"/>
                  </a:schemeClr>
                </a:solidFill>
                <a:latin typeface="Source Han Sans KR Bold"/>
                <a:ea typeface="Source Han Sans KR Bold"/>
              </a:rPr>
              <a:t>불확실성</a:t>
            </a:r>
            <a:endParaRPr lang="en-US" sz="1958" dirty="0">
              <a:solidFill>
                <a:schemeClr val="tx1">
                  <a:lumMod val="65000"/>
                  <a:lumOff val="35000"/>
                </a:schemeClr>
              </a:solidFill>
              <a:latin typeface="Source Han Sans KR Bold"/>
              <a:ea typeface="Source Han Sans KR Bold"/>
            </a:endParaRPr>
          </a:p>
        </p:txBody>
      </p:sp>
      <p:sp>
        <p:nvSpPr>
          <p:cNvPr id="57" name="TextBox 56">
            <a:extLst>
              <a:ext uri="{FF2B5EF4-FFF2-40B4-BE49-F238E27FC236}">
                <a16:creationId xmlns:a16="http://schemas.microsoft.com/office/drawing/2014/main" id="{F72055BF-FEEA-46F7-89D8-6EFB46401EC3}"/>
              </a:ext>
            </a:extLst>
          </p:cNvPr>
          <p:cNvSpPr txBox="1"/>
          <p:nvPr/>
        </p:nvSpPr>
        <p:spPr>
          <a:xfrm>
            <a:off x="4267200" y="8782796"/>
            <a:ext cx="2057400" cy="369332"/>
          </a:xfrm>
          <a:prstGeom prst="rect">
            <a:avLst/>
          </a:prstGeom>
          <a:noFill/>
        </p:spPr>
        <p:txBody>
          <a:bodyPr wrap="square">
            <a:spAutoFit/>
          </a:bodyPr>
          <a:lstStyle/>
          <a:p>
            <a:r>
              <a:rPr lang="en-US" altLang="ko-KR" sz="1800" b="0" i="0" u="none" strike="noStrike" dirty="0">
                <a:solidFill>
                  <a:schemeClr val="accent1"/>
                </a:solidFill>
                <a:effectLst/>
                <a:latin typeface="Bahnschrift" panose="020B0502040204020203" pitchFamily="34" charset="0"/>
              </a:rPr>
              <a:t>Risk Exposure</a:t>
            </a:r>
            <a:endParaRPr lang="ko-KR" altLang="en-US" dirty="0">
              <a:solidFill>
                <a:schemeClr val="accent1"/>
              </a:solidFill>
            </a:endParaRPr>
          </a:p>
        </p:txBody>
      </p:sp>
      <p:pic>
        <p:nvPicPr>
          <p:cNvPr id="58" name="그림 57">
            <a:extLst>
              <a:ext uri="{FF2B5EF4-FFF2-40B4-BE49-F238E27FC236}">
                <a16:creationId xmlns:a16="http://schemas.microsoft.com/office/drawing/2014/main" id="{23352DE9-05C5-40D9-B590-56B1255FF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3840" y="2562904"/>
            <a:ext cx="7135064" cy="3368365"/>
          </a:xfrm>
          <a:prstGeom prst="rect">
            <a:avLst/>
          </a:prstGeom>
        </p:spPr>
      </p:pic>
      <p:sp>
        <p:nvSpPr>
          <p:cNvPr id="59" name="직사각형 58">
            <a:extLst>
              <a:ext uri="{FF2B5EF4-FFF2-40B4-BE49-F238E27FC236}">
                <a16:creationId xmlns:a16="http://schemas.microsoft.com/office/drawing/2014/main" id="{4D9FCEB3-7DC9-4F2B-B735-199C422A7299}"/>
              </a:ext>
            </a:extLst>
          </p:cNvPr>
          <p:cNvSpPr/>
          <p:nvPr/>
        </p:nvSpPr>
        <p:spPr>
          <a:xfrm>
            <a:off x="9722463" y="2445303"/>
            <a:ext cx="7366441" cy="3485966"/>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TextBox 59">
            <a:extLst>
              <a:ext uri="{FF2B5EF4-FFF2-40B4-BE49-F238E27FC236}">
                <a16:creationId xmlns:a16="http://schemas.microsoft.com/office/drawing/2014/main" id="{F60D75F1-D732-4686-8B35-4550C5E11BAB}"/>
              </a:ext>
            </a:extLst>
          </p:cNvPr>
          <p:cNvSpPr txBox="1"/>
          <p:nvPr/>
        </p:nvSpPr>
        <p:spPr>
          <a:xfrm>
            <a:off x="9595225" y="6440562"/>
            <a:ext cx="7852293" cy="1020216"/>
          </a:xfrm>
          <a:prstGeom prst="rect">
            <a:avLst/>
          </a:prstGeom>
          <a:noFill/>
        </p:spPr>
        <p:txBody>
          <a:bodyPr wrap="square">
            <a:spAutoFit/>
          </a:bodyPr>
          <a:lstStyle/>
          <a:p>
            <a:pPr marL="342900" indent="-342900" rtl="0" fontAlgn="base">
              <a:lnSpc>
                <a:spcPct val="150000"/>
              </a:lnSpc>
              <a:spcBef>
                <a:spcPts val="0"/>
              </a:spcBef>
              <a:spcAft>
                <a:spcPts val="0"/>
              </a:spcAft>
              <a:buFont typeface="Wingdings" panose="05000000000000000000" pitchFamily="2" charset="2"/>
              <a:buChar char="§"/>
            </a:pPr>
            <a:r>
              <a:rPr lang="ko-KR" altLang="en-US" sz="1400" b="0" i="0" u="none" strike="noStrike" dirty="0">
                <a:solidFill>
                  <a:srgbClr val="000000"/>
                </a:solidFill>
                <a:effectLst/>
                <a:latin typeface="+mn-ea"/>
              </a:rPr>
              <a:t> 수익 구조</a:t>
            </a:r>
            <a:r>
              <a:rPr lang="en-US" altLang="ko-KR" sz="1400" b="0" i="0" u="none" strike="noStrike" dirty="0">
                <a:solidFill>
                  <a:srgbClr val="000000"/>
                </a:solidFill>
                <a:effectLst/>
                <a:latin typeface="+mn-ea"/>
              </a:rPr>
              <a:t>(Revenue Structure) : </a:t>
            </a:r>
            <a:r>
              <a:rPr lang="ko-KR" altLang="en-US" sz="1400" b="0" i="0" u="none" strike="noStrike" dirty="0">
                <a:solidFill>
                  <a:srgbClr val="000000"/>
                </a:solidFill>
                <a:effectLst/>
                <a:latin typeface="+mn-ea"/>
              </a:rPr>
              <a:t>제로 프리미엄의 </a:t>
            </a:r>
            <a:r>
              <a:rPr lang="en-US" altLang="ko-KR" sz="1400" b="0" i="0" u="none" strike="noStrike" dirty="0">
                <a:solidFill>
                  <a:srgbClr val="000000"/>
                </a:solidFill>
                <a:effectLst/>
                <a:latin typeface="+mn-ea"/>
              </a:rPr>
              <a:t>USDT </a:t>
            </a:r>
            <a:r>
              <a:rPr lang="ko-KR" altLang="en-US" sz="1400" b="0" i="0" u="none" strike="noStrike" dirty="0">
                <a:solidFill>
                  <a:srgbClr val="000000"/>
                </a:solidFill>
                <a:effectLst/>
                <a:latin typeface="+mn-ea"/>
              </a:rPr>
              <a:t>매수</a:t>
            </a:r>
            <a:r>
              <a:rPr lang="en-US" altLang="ko-KR" sz="1400" b="0" i="0" u="none" strike="noStrike" dirty="0">
                <a:solidFill>
                  <a:srgbClr val="000000"/>
                </a:solidFill>
                <a:effectLst/>
                <a:latin typeface="+mn-ea"/>
              </a:rPr>
              <a:t>, </a:t>
            </a:r>
            <a:r>
              <a:rPr lang="ko-KR" altLang="en-US" sz="1400" b="0" i="0" u="none" strike="noStrike" dirty="0">
                <a:solidFill>
                  <a:srgbClr val="000000"/>
                </a:solidFill>
                <a:effectLst/>
                <a:latin typeface="+mn-ea"/>
              </a:rPr>
              <a:t>프리미엄이 발생시 </a:t>
            </a:r>
            <a:r>
              <a:rPr lang="en-US" altLang="ko-KR" sz="1400" b="0" i="0" u="none" strike="noStrike" dirty="0">
                <a:solidFill>
                  <a:srgbClr val="000000"/>
                </a:solidFill>
                <a:effectLst/>
                <a:latin typeface="+mn-ea"/>
              </a:rPr>
              <a:t>USDT </a:t>
            </a:r>
            <a:r>
              <a:rPr lang="ko-KR" altLang="en-US" sz="1400" b="0" i="0" u="none" strike="noStrike" dirty="0">
                <a:solidFill>
                  <a:srgbClr val="000000"/>
                </a:solidFill>
                <a:effectLst/>
                <a:latin typeface="+mn-ea"/>
              </a:rPr>
              <a:t>매도</a:t>
            </a:r>
            <a:endParaRPr lang="en-US" altLang="ko-KR" sz="1400" dirty="0">
              <a:solidFill>
                <a:srgbClr val="000000"/>
              </a:solidFill>
              <a:latin typeface="+mn-ea"/>
            </a:endParaRPr>
          </a:p>
          <a:p>
            <a:pPr marL="342900" indent="-342900" fontAlgn="base">
              <a:lnSpc>
                <a:spcPct val="150000"/>
              </a:lnSpc>
              <a:buFont typeface="Wingdings" panose="05000000000000000000" pitchFamily="2" charset="2"/>
              <a:buChar char="§"/>
            </a:pPr>
            <a:r>
              <a:rPr lang="ko-KR" altLang="en-US" sz="1400" b="0" i="0" u="none" strike="noStrike" dirty="0">
                <a:solidFill>
                  <a:srgbClr val="000000"/>
                </a:solidFill>
                <a:effectLst/>
                <a:latin typeface="+mn-ea"/>
              </a:rPr>
              <a:t> 예상 패턴</a:t>
            </a:r>
            <a:r>
              <a:rPr lang="en-US" altLang="ko-KR" sz="1400" b="0" i="0" u="none" strike="noStrike" dirty="0">
                <a:solidFill>
                  <a:srgbClr val="000000"/>
                </a:solidFill>
                <a:effectLst/>
                <a:latin typeface="+mn-ea"/>
              </a:rPr>
              <a:t>(Projected Patterns) : </a:t>
            </a:r>
            <a:r>
              <a:rPr lang="ko-KR" altLang="en-US" sz="1400" b="0" i="0" u="none" strike="noStrike" dirty="0">
                <a:solidFill>
                  <a:srgbClr val="000000"/>
                </a:solidFill>
                <a:effectLst/>
                <a:latin typeface="+mn-ea"/>
              </a:rPr>
              <a:t>최근 </a:t>
            </a:r>
            <a:r>
              <a:rPr lang="en-US" altLang="ko-KR" sz="1400" b="0" i="0" u="none" strike="noStrike" dirty="0">
                <a:solidFill>
                  <a:srgbClr val="000000"/>
                </a:solidFill>
                <a:effectLst/>
                <a:latin typeface="+mn-ea"/>
              </a:rPr>
              <a:t>3</a:t>
            </a:r>
            <a:r>
              <a:rPr lang="ko-KR" altLang="en-US" sz="1400" b="0" i="0" u="none" strike="noStrike" dirty="0">
                <a:solidFill>
                  <a:srgbClr val="000000"/>
                </a:solidFill>
                <a:effectLst/>
                <a:latin typeface="+mn-ea"/>
              </a:rPr>
              <a:t>년간</a:t>
            </a:r>
            <a:r>
              <a:rPr lang="en-US" altLang="ko-KR" sz="1400" b="0" i="0" u="none" strike="noStrike" dirty="0">
                <a:solidFill>
                  <a:srgbClr val="000000"/>
                </a:solidFill>
                <a:effectLst/>
                <a:latin typeface="+mn-ea"/>
              </a:rPr>
              <a:t>(Trend) </a:t>
            </a:r>
            <a:r>
              <a:rPr lang="ko-KR" altLang="en-US" sz="1400" b="0" i="0" u="none" strike="noStrike" dirty="0">
                <a:solidFill>
                  <a:srgbClr val="000000"/>
                </a:solidFill>
                <a:effectLst/>
                <a:latin typeface="+mn-ea"/>
              </a:rPr>
              <a:t>최소 </a:t>
            </a:r>
            <a:r>
              <a:rPr lang="en-US" altLang="ko-KR" sz="1400" b="0" i="0" u="none" strike="noStrike" dirty="0">
                <a:solidFill>
                  <a:srgbClr val="000000"/>
                </a:solidFill>
                <a:effectLst/>
                <a:latin typeface="+mn-ea"/>
              </a:rPr>
              <a:t>3 Cycle </a:t>
            </a:r>
            <a:r>
              <a:rPr lang="ko-KR" altLang="en-US" sz="1400" b="0" i="0" u="none" strike="noStrike" dirty="0">
                <a:solidFill>
                  <a:srgbClr val="000000"/>
                </a:solidFill>
                <a:effectLst/>
                <a:latin typeface="+mn-ea"/>
              </a:rPr>
              <a:t>의 매매 조건을 충족</a:t>
            </a:r>
            <a:endParaRPr lang="en-US" altLang="ko-KR" sz="1400" b="0" i="0" u="none" strike="noStrike" dirty="0">
              <a:solidFill>
                <a:srgbClr val="000000"/>
              </a:solidFill>
              <a:effectLst/>
              <a:latin typeface="+mn-ea"/>
            </a:endParaRPr>
          </a:p>
          <a:p>
            <a:pPr marL="342900" indent="-342900" fontAlgn="base">
              <a:lnSpc>
                <a:spcPct val="150000"/>
              </a:lnSpc>
              <a:buFont typeface="Wingdings" panose="05000000000000000000" pitchFamily="2" charset="2"/>
              <a:buChar char="§"/>
            </a:pPr>
            <a:r>
              <a:rPr lang="ko-KR" altLang="en-US" sz="1400" b="0" i="0" u="none" strike="noStrike" dirty="0">
                <a:solidFill>
                  <a:srgbClr val="000000"/>
                </a:solidFill>
                <a:effectLst/>
                <a:latin typeface="+mn-ea"/>
              </a:rPr>
              <a:t> 예상 수익</a:t>
            </a:r>
            <a:r>
              <a:rPr lang="en-US" altLang="ko-KR" sz="1400" b="0" i="0" u="none" strike="noStrike" dirty="0">
                <a:solidFill>
                  <a:srgbClr val="000000"/>
                </a:solidFill>
                <a:effectLst/>
                <a:latin typeface="+mn-ea"/>
              </a:rPr>
              <a:t>(Expected Return) :  APY(</a:t>
            </a:r>
            <a:r>
              <a:rPr lang="ko-KR" altLang="en-US" sz="1400" b="0" i="0" u="none" strike="noStrike" dirty="0">
                <a:solidFill>
                  <a:srgbClr val="000000"/>
                </a:solidFill>
                <a:effectLst/>
                <a:latin typeface="+mn-ea"/>
              </a:rPr>
              <a:t>연간</a:t>
            </a:r>
            <a:r>
              <a:rPr lang="en-US" altLang="ko-KR" sz="1400" b="0" i="0" u="none" strike="noStrike" dirty="0">
                <a:solidFill>
                  <a:srgbClr val="000000"/>
                </a:solidFill>
                <a:effectLst/>
                <a:latin typeface="+mn-ea"/>
              </a:rPr>
              <a:t>) 8%</a:t>
            </a:r>
            <a:r>
              <a:rPr lang="ko-KR" altLang="en-US" sz="1400" b="0" i="0" u="none" strike="noStrike" dirty="0">
                <a:solidFill>
                  <a:srgbClr val="000000"/>
                </a:solidFill>
                <a:effectLst/>
                <a:latin typeface="+mn-ea"/>
              </a:rPr>
              <a:t> </a:t>
            </a:r>
            <a:endParaRPr lang="en-US" altLang="ko-KR" sz="1400" b="0" i="0" u="none" strike="noStrike" dirty="0">
              <a:solidFill>
                <a:srgbClr val="000000"/>
              </a:solidFill>
              <a:effectLst/>
              <a:latin typeface="+mn-ea"/>
            </a:endParaRPr>
          </a:p>
        </p:txBody>
      </p:sp>
      <p:sp>
        <p:nvSpPr>
          <p:cNvPr id="61" name="TextBox 60">
            <a:extLst>
              <a:ext uri="{FF2B5EF4-FFF2-40B4-BE49-F238E27FC236}">
                <a16:creationId xmlns:a16="http://schemas.microsoft.com/office/drawing/2014/main" id="{00EEB72D-860D-454C-82C2-B11E26B58D8F}"/>
              </a:ext>
            </a:extLst>
          </p:cNvPr>
          <p:cNvSpPr txBox="1"/>
          <p:nvPr/>
        </p:nvSpPr>
        <p:spPr>
          <a:xfrm>
            <a:off x="13532302" y="5253076"/>
            <a:ext cx="3332957" cy="400110"/>
          </a:xfrm>
          <a:prstGeom prst="rect">
            <a:avLst/>
          </a:prstGeom>
          <a:noFill/>
        </p:spPr>
        <p:txBody>
          <a:bodyPr wrap="square" rtlCol="0">
            <a:spAutoFit/>
          </a:bodyPr>
          <a:lstStyle/>
          <a:p>
            <a:r>
              <a:rPr lang="en-US" altLang="ko-KR" sz="2000" dirty="0"/>
              <a:t>Premium (</a:t>
            </a:r>
            <a:r>
              <a:rPr lang="en-US" altLang="ko-KR" dirty="0"/>
              <a:t>Coinbase-Bithumb</a:t>
            </a:r>
            <a:r>
              <a:rPr lang="en-US" altLang="ko-KR" sz="2000" dirty="0"/>
              <a:t>)</a:t>
            </a:r>
            <a:endParaRPr lang="ko-KR" altLang="en-US" sz="2000" dirty="0"/>
          </a:p>
        </p:txBody>
      </p:sp>
      <p:sp>
        <p:nvSpPr>
          <p:cNvPr id="62" name="사각형: 둥근 모서리 61">
            <a:extLst>
              <a:ext uri="{FF2B5EF4-FFF2-40B4-BE49-F238E27FC236}">
                <a16:creationId xmlns:a16="http://schemas.microsoft.com/office/drawing/2014/main" id="{152994C2-46FD-4503-BC78-D35C261D9C22}"/>
              </a:ext>
            </a:extLst>
          </p:cNvPr>
          <p:cNvSpPr/>
          <p:nvPr/>
        </p:nvSpPr>
        <p:spPr>
          <a:xfrm>
            <a:off x="9305880" y="1892669"/>
            <a:ext cx="8141638" cy="5943599"/>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3" name="Group 11">
            <a:extLst>
              <a:ext uri="{FF2B5EF4-FFF2-40B4-BE49-F238E27FC236}">
                <a16:creationId xmlns:a16="http://schemas.microsoft.com/office/drawing/2014/main" id="{127199AC-B20F-4CF5-B01D-3B59E6F16D61}"/>
              </a:ext>
            </a:extLst>
          </p:cNvPr>
          <p:cNvGrpSpPr/>
          <p:nvPr/>
        </p:nvGrpSpPr>
        <p:grpSpPr>
          <a:xfrm>
            <a:off x="11741602" y="8221252"/>
            <a:ext cx="3581400" cy="1088492"/>
            <a:chOff x="0" y="-47625"/>
            <a:chExt cx="1498352" cy="763329"/>
          </a:xfrm>
        </p:grpSpPr>
        <p:sp>
          <p:nvSpPr>
            <p:cNvPr id="64" name="Freeform 12">
              <a:extLst>
                <a:ext uri="{FF2B5EF4-FFF2-40B4-BE49-F238E27FC236}">
                  <a16:creationId xmlns:a16="http://schemas.microsoft.com/office/drawing/2014/main" id="{515C8C1C-ACB2-45F4-8F8D-39EC207C82B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65" name="TextBox 13">
              <a:extLst>
                <a:ext uri="{FF2B5EF4-FFF2-40B4-BE49-F238E27FC236}">
                  <a16:creationId xmlns:a16="http://schemas.microsoft.com/office/drawing/2014/main" id="{6D9C996B-DA53-4548-B793-99A7E4A1C772}"/>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66" name="TextBox 33">
            <a:extLst>
              <a:ext uri="{FF2B5EF4-FFF2-40B4-BE49-F238E27FC236}">
                <a16:creationId xmlns:a16="http://schemas.microsoft.com/office/drawing/2014/main" id="{76FF75E6-913B-4304-99A0-84E2F54B22C8}"/>
              </a:ext>
            </a:extLst>
          </p:cNvPr>
          <p:cNvSpPr txBox="1"/>
          <p:nvPr/>
        </p:nvSpPr>
        <p:spPr>
          <a:xfrm>
            <a:off x="12049325" y="8459024"/>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예상 수익 패턴</a:t>
            </a:r>
            <a:endParaRPr lang="en-US" sz="1958" dirty="0">
              <a:solidFill>
                <a:srgbClr val="FFFFFF"/>
              </a:solidFill>
              <a:latin typeface="Source Han Sans KR Bold"/>
              <a:ea typeface="Source Han Sans KR Bold"/>
            </a:endParaRPr>
          </a:p>
        </p:txBody>
      </p:sp>
      <p:sp>
        <p:nvSpPr>
          <p:cNvPr id="67" name="TextBox 66">
            <a:extLst>
              <a:ext uri="{FF2B5EF4-FFF2-40B4-BE49-F238E27FC236}">
                <a16:creationId xmlns:a16="http://schemas.microsoft.com/office/drawing/2014/main" id="{BDAE4754-81C8-4241-9E6F-55212B891DC8}"/>
              </a:ext>
            </a:extLst>
          </p:cNvPr>
          <p:cNvSpPr txBox="1"/>
          <p:nvPr/>
        </p:nvSpPr>
        <p:spPr>
          <a:xfrm>
            <a:off x="12679525" y="8765498"/>
            <a:ext cx="2057400" cy="369332"/>
          </a:xfrm>
          <a:prstGeom prst="rect">
            <a:avLst/>
          </a:prstGeom>
          <a:noFill/>
        </p:spPr>
        <p:txBody>
          <a:bodyPr wrap="square">
            <a:spAutoFit/>
          </a:bodyPr>
          <a:lstStyle/>
          <a:p>
            <a:r>
              <a:rPr lang="en-US" altLang="ko-KR" sz="1800" b="0" i="0" u="none" strike="noStrike" dirty="0">
                <a:solidFill>
                  <a:schemeClr val="bg1">
                    <a:lumMod val="50000"/>
                  </a:schemeClr>
                </a:solidFill>
                <a:effectLst/>
                <a:latin typeface="Bahnschrift" panose="020B0502040204020203" pitchFamily="34" charset="0"/>
              </a:rPr>
              <a:t>Revenue Cycle </a:t>
            </a:r>
            <a:endParaRPr lang="ko-KR" altLang="en-US" dirty="0"/>
          </a:p>
        </p:txBody>
      </p:sp>
    </p:spTree>
    <p:extLst>
      <p:ext uri="{BB962C8B-B14F-4D97-AF65-F5344CB8AC3E}">
        <p14:creationId xmlns:p14="http://schemas.microsoft.com/office/powerpoint/2010/main" val="1292737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 </a:t>
            </a:r>
            <a:r>
              <a:rPr lang="en-US" altLang="ko-KR" sz="1600" b="0" i="0" u="none" strike="noStrike" dirty="0">
                <a:solidFill>
                  <a:schemeClr val="bg1">
                    <a:lumMod val="50000"/>
                  </a:schemeClr>
                </a:solidFill>
                <a:effectLst/>
                <a:latin typeface="Bahnschrift" panose="020B0502040204020203" pitchFamily="34" charset="0"/>
              </a:rPr>
              <a:t>Pros &amp; Cons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22" name="그림 21">
            <a:extLst>
              <a:ext uri="{FF2B5EF4-FFF2-40B4-BE49-F238E27FC236}">
                <a16:creationId xmlns:a16="http://schemas.microsoft.com/office/drawing/2014/main" id="{0C308191-A3A1-414C-9A63-C0AB57C6A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5344" y="3479914"/>
            <a:ext cx="5543550" cy="4038600"/>
          </a:xfrm>
          <a:prstGeom prst="rect">
            <a:avLst/>
          </a:prstGeom>
        </p:spPr>
      </p:pic>
      <p:pic>
        <p:nvPicPr>
          <p:cNvPr id="26" name="그림 25">
            <a:extLst>
              <a:ext uri="{FF2B5EF4-FFF2-40B4-BE49-F238E27FC236}">
                <a16:creationId xmlns:a16="http://schemas.microsoft.com/office/drawing/2014/main" id="{6B48FF3B-BEC6-4E50-9968-24E249955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432" y="2492788"/>
            <a:ext cx="5553075" cy="4048125"/>
          </a:xfrm>
          <a:prstGeom prst="rect">
            <a:avLst/>
          </a:prstGeom>
        </p:spPr>
      </p:pic>
      <p:sp>
        <p:nvSpPr>
          <p:cNvPr id="32" name="TextBox 31">
            <a:extLst>
              <a:ext uri="{FF2B5EF4-FFF2-40B4-BE49-F238E27FC236}">
                <a16:creationId xmlns:a16="http://schemas.microsoft.com/office/drawing/2014/main" id="{174FFDB3-857E-4C9E-B8A6-B7FBA3723FA2}"/>
              </a:ext>
            </a:extLst>
          </p:cNvPr>
          <p:cNvSpPr txBox="1"/>
          <p:nvPr/>
        </p:nvSpPr>
        <p:spPr>
          <a:xfrm>
            <a:off x="1938785" y="2755659"/>
            <a:ext cx="7170780" cy="1989712"/>
          </a:xfrm>
          <a:prstGeom prst="rect">
            <a:avLst/>
          </a:prstGeom>
          <a:noFill/>
        </p:spPr>
        <p:txBody>
          <a:bodyPr wrap="square">
            <a:spAutoFit/>
          </a:bodyPr>
          <a:lstStyle/>
          <a:p>
            <a:pPr marL="557213" lvl="1" indent="-214313" fontAlgn="base">
              <a:lnSpc>
                <a:spcPct val="150000"/>
              </a:lnSpc>
              <a:buFont typeface="Wingdings" panose="05000000000000000000" pitchFamily="2" charset="2"/>
              <a:buChar char="Ø"/>
            </a:pPr>
            <a:r>
              <a:rPr lang="en-US" altLang="ko-KR" sz="1400" dirty="0">
                <a:solidFill>
                  <a:srgbClr val="000000"/>
                </a:solidFill>
                <a:latin typeface="+mj-ea"/>
                <a:ea typeface="+mj-ea"/>
                <a:cs typeface="Times New Roman" panose="02020603050405020304" pitchFamily="18" charset="0"/>
              </a:rPr>
              <a:t>Low Risk, Low Return </a:t>
            </a:r>
            <a:r>
              <a:rPr lang="ko-KR" altLang="en-US" sz="1400" dirty="0">
                <a:solidFill>
                  <a:srgbClr val="000000"/>
                </a:solidFill>
                <a:latin typeface="+mj-ea"/>
                <a:ea typeface="+mj-ea"/>
                <a:cs typeface="Times New Roman" panose="02020603050405020304" pitchFamily="18" charset="0"/>
              </a:rPr>
              <a:t>로 인한 안전 투자형</a:t>
            </a: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낮은 거래 횟수</a:t>
            </a: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거래 체결 시간의 긴급성이 요구되지 않음</a:t>
            </a:r>
            <a:endParaRPr lang="en-US" altLang="ko-KR" sz="1400" dirty="0">
              <a:solidFill>
                <a:srgbClr val="000000"/>
              </a:solidFill>
              <a:latin typeface="+mj-ea"/>
              <a:ea typeface="+mj-ea"/>
              <a:cs typeface="Times New Roman" panose="02020603050405020304" pitchFamily="18" charset="0"/>
            </a:endParaRP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시장가 슬리피지 발생이 매우 낮은 편</a:t>
            </a:r>
          </a:p>
          <a:p>
            <a:pPr marL="557213" lvl="1" indent="-214313" fontAlgn="base">
              <a:lnSpc>
                <a:spcPct val="150000"/>
              </a:lnSpc>
              <a:buFont typeface="Wingdings" panose="05000000000000000000" pitchFamily="2" charset="2"/>
              <a:buChar char="Ø"/>
            </a:pPr>
            <a:r>
              <a:rPr lang="en-US" altLang="ko-KR" sz="1400" dirty="0">
                <a:solidFill>
                  <a:srgbClr val="000000"/>
                </a:solidFill>
                <a:latin typeface="+mj-ea"/>
                <a:ea typeface="+mj-ea"/>
                <a:cs typeface="Times New Roman" panose="02020603050405020304" pitchFamily="18" charset="0"/>
              </a:rPr>
              <a:t>USDT</a:t>
            </a:r>
            <a:r>
              <a:rPr lang="ko-KR" altLang="en-US" sz="1400" dirty="0">
                <a:solidFill>
                  <a:srgbClr val="000000"/>
                </a:solidFill>
                <a:latin typeface="+mj-ea"/>
                <a:ea typeface="+mj-ea"/>
                <a:cs typeface="Times New Roman" panose="02020603050405020304" pitchFamily="18" charset="0"/>
              </a:rPr>
              <a:t>는 암호화폐 시장의 기축통화 역할을 수행하며</a:t>
            </a:r>
            <a:r>
              <a:rPr lang="en-US" altLang="ko-KR" sz="1400" dirty="0">
                <a:solidFill>
                  <a:srgbClr val="000000"/>
                </a:solidFill>
                <a:latin typeface="+mj-ea"/>
                <a:ea typeface="+mj-ea"/>
                <a:cs typeface="Times New Roman" panose="02020603050405020304" pitchFamily="18" charset="0"/>
              </a:rPr>
              <a:t>, </a:t>
            </a:r>
            <a:br>
              <a:rPr lang="en-US" altLang="ko-KR" sz="1400" dirty="0">
                <a:solidFill>
                  <a:srgbClr val="000000"/>
                </a:solidFill>
                <a:latin typeface="+mj-ea"/>
                <a:ea typeface="+mj-ea"/>
                <a:cs typeface="Times New Roman" panose="02020603050405020304" pitchFamily="18" charset="0"/>
              </a:rPr>
            </a:br>
            <a:r>
              <a:rPr lang="ko-KR" altLang="en-US" sz="1400" dirty="0">
                <a:solidFill>
                  <a:srgbClr val="000000"/>
                </a:solidFill>
                <a:latin typeface="+mj-ea"/>
                <a:ea typeface="+mj-ea"/>
                <a:cs typeface="Times New Roman" panose="02020603050405020304" pitchFamily="18" charset="0"/>
              </a:rPr>
              <a:t>높은 수요로 인해 매년 발행량이 증가하는 높은 안전성을 보임</a:t>
            </a:r>
            <a:endParaRPr lang="ko-KR" altLang="en-US" sz="1400" dirty="0">
              <a:latin typeface="+mj-ea"/>
              <a:ea typeface="+mj-ea"/>
              <a:cs typeface="Times New Roman" panose="02020603050405020304" pitchFamily="18" charset="0"/>
            </a:endParaRPr>
          </a:p>
        </p:txBody>
      </p:sp>
      <p:sp>
        <p:nvSpPr>
          <p:cNvPr id="33" name="TextBox 32">
            <a:extLst>
              <a:ext uri="{FF2B5EF4-FFF2-40B4-BE49-F238E27FC236}">
                <a16:creationId xmlns:a16="http://schemas.microsoft.com/office/drawing/2014/main" id="{FB2E63D2-B1DA-41AF-80E7-F99EB6D64902}"/>
              </a:ext>
            </a:extLst>
          </p:cNvPr>
          <p:cNvSpPr txBox="1"/>
          <p:nvPr/>
        </p:nvSpPr>
        <p:spPr>
          <a:xfrm>
            <a:off x="1938785" y="5869221"/>
            <a:ext cx="4495800" cy="1343381"/>
          </a:xfrm>
          <a:prstGeom prst="rect">
            <a:avLst/>
          </a:prstGeom>
          <a:noFill/>
        </p:spPr>
        <p:txBody>
          <a:bodyPr wrap="square">
            <a:spAutoFit/>
          </a:bodyPr>
          <a:lstStyle/>
          <a:p>
            <a:pPr marL="628650" lvl="1" indent="-285750" fontAlgn="base">
              <a:lnSpc>
                <a:spcPct val="150000"/>
              </a:lnSpc>
              <a:buFont typeface="Wingdings" panose="05000000000000000000" pitchFamily="2" charset="2"/>
              <a:buChar char="Ø"/>
            </a:pPr>
            <a:r>
              <a:rPr lang="en-US" altLang="ko-KR" sz="1400" dirty="0">
                <a:solidFill>
                  <a:srgbClr val="000000"/>
                </a:solidFill>
                <a:latin typeface="+mn-ea"/>
              </a:rPr>
              <a:t>Tether</a:t>
            </a:r>
            <a:r>
              <a:rPr lang="ko-KR" altLang="en-US" sz="1400" dirty="0">
                <a:solidFill>
                  <a:srgbClr val="000000"/>
                </a:solidFill>
                <a:latin typeface="+mn-ea"/>
              </a:rPr>
              <a:t>사</a:t>
            </a:r>
            <a:r>
              <a:rPr lang="en-US" altLang="ko-KR" sz="1400" dirty="0">
                <a:solidFill>
                  <a:srgbClr val="000000"/>
                </a:solidFill>
                <a:latin typeface="+mn-ea"/>
              </a:rPr>
              <a:t>(USDT </a:t>
            </a:r>
            <a:r>
              <a:rPr lang="ko-KR" altLang="en-US" sz="1400" dirty="0">
                <a:solidFill>
                  <a:srgbClr val="000000"/>
                </a:solidFill>
                <a:latin typeface="+mn-ea"/>
                <a:cs typeface="Times New Roman" panose="02020603050405020304" pitchFamily="18" charset="0"/>
              </a:rPr>
              <a:t>발행처</a:t>
            </a:r>
            <a:r>
              <a:rPr lang="en-US" altLang="ko-KR" sz="1400" dirty="0">
                <a:solidFill>
                  <a:srgbClr val="000000"/>
                </a:solidFill>
                <a:latin typeface="+mn-ea"/>
              </a:rPr>
              <a:t>)</a:t>
            </a:r>
            <a:r>
              <a:rPr lang="ko-KR" altLang="en-US" sz="1400" dirty="0">
                <a:solidFill>
                  <a:srgbClr val="000000"/>
                </a:solidFill>
                <a:latin typeface="+mn-ea"/>
              </a:rPr>
              <a:t>의 불안정성</a:t>
            </a:r>
          </a:p>
          <a:p>
            <a:pPr marL="628650" lvl="1" indent="-285750" fontAlgn="base">
              <a:lnSpc>
                <a:spcPct val="150000"/>
              </a:lnSpc>
              <a:buFont typeface="Wingdings" panose="05000000000000000000" pitchFamily="2" charset="2"/>
              <a:buChar char="Ø"/>
            </a:pPr>
            <a:r>
              <a:rPr lang="ko-KR" altLang="en-US" sz="1400" dirty="0">
                <a:solidFill>
                  <a:srgbClr val="000000"/>
                </a:solidFill>
                <a:latin typeface="+mn-ea"/>
              </a:rPr>
              <a:t>미국의 암호화폐 산업 규제</a:t>
            </a:r>
          </a:p>
          <a:p>
            <a:pPr marL="628650" lvl="1" indent="-285750" fontAlgn="base">
              <a:lnSpc>
                <a:spcPct val="150000"/>
              </a:lnSpc>
              <a:buFont typeface="Wingdings" panose="05000000000000000000" pitchFamily="2" charset="2"/>
              <a:buChar char="Ø"/>
            </a:pPr>
            <a:r>
              <a:rPr lang="en-US" altLang="ko-KR" sz="1400" dirty="0">
                <a:solidFill>
                  <a:srgbClr val="000000"/>
                </a:solidFill>
                <a:latin typeface="+mn-ea"/>
              </a:rPr>
              <a:t>USDT </a:t>
            </a:r>
            <a:r>
              <a:rPr lang="ko-KR" altLang="en-US" sz="1400" dirty="0">
                <a:solidFill>
                  <a:srgbClr val="000000"/>
                </a:solidFill>
                <a:latin typeface="+mn-ea"/>
              </a:rPr>
              <a:t>의 투자영역 미규정 상태 </a:t>
            </a:r>
            <a:endParaRPr lang="en-US" altLang="ko-KR" sz="1400" dirty="0">
              <a:solidFill>
                <a:srgbClr val="000000"/>
              </a:solidFill>
              <a:latin typeface="+mn-ea"/>
            </a:endParaRPr>
          </a:p>
          <a:p>
            <a:pPr marL="628650" lvl="1" indent="-285750" fontAlgn="base">
              <a:lnSpc>
                <a:spcPct val="150000"/>
              </a:lnSpc>
              <a:buFont typeface="Wingdings" panose="05000000000000000000" pitchFamily="2" charset="2"/>
              <a:buChar char="Ø"/>
            </a:pPr>
            <a:r>
              <a:rPr lang="ko-KR" altLang="en-US" sz="1400" dirty="0">
                <a:solidFill>
                  <a:srgbClr val="000000"/>
                </a:solidFill>
                <a:latin typeface="+mn-ea"/>
              </a:rPr>
              <a:t>상품</a:t>
            </a:r>
            <a:r>
              <a:rPr lang="en-US" altLang="ko-KR" sz="1400" dirty="0">
                <a:solidFill>
                  <a:srgbClr val="000000"/>
                </a:solidFill>
                <a:latin typeface="+mn-ea"/>
              </a:rPr>
              <a:t>(Commodity) vs </a:t>
            </a:r>
            <a:r>
              <a:rPr lang="ko-KR" altLang="en-US" sz="1400" dirty="0">
                <a:solidFill>
                  <a:srgbClr val="000000"/>
                </a:solidFill>
                <a:latin typeface="+mn-ea"/>
              </a:rPr>
              <a:t>증권</a:t>
            </a:r>
            <a:r>
              <a:rPr lang="en-US" altLang="ko-KR" sz="1400" dirty="0">
                <a:solidFill>
                  <a:srgbClr val="000000"/>
                </a:solidFill>
                <a:latin typeface="+mn-ea"/>
              </a:rPr>
              <a:t>(Security)</a:t>
            </a:r>
          </a:p>
        </p:txBody>
      </p:sp>
      <p:sp>
        <p:nvSpPr>
          <p:cNvPr id="34" name="Freeform 32">
            <a:extLst>
              <a:ext uri="{FF2B5EF4-FFF2-40B4-BE49-F238E27FC236}">
                <a16:creationId xmlns:a16="http://schemas.microsoft.com/office/drawing/2014/main" id="{5955C043-D817-4956-B532-1C7FDE36F8ED}"/>
              </a:ext>
            </a:extLst>
          </p:cNvPr>
          <p:cNvSpPr/>
          <p:nvPr/>
        </p:nvSpPr>
        <p:spPr>
          <a:xfrm>
            <a:off x="6357146" y="2755659"/>
            <a:ext cx="1006048" cy="102881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5" name="Freeform 32">
            <a:extLst>
              <a:ext uri="{FF2B5EF4-FFF2-40B4-BE49-F238E27FC236}">
                <a16:creationId xmlns:a16="http://schemas.microsoft.com/office/drawing/2014/main" id="{3164952D-77A7-4312-B169-84FC9DF5F241}"/>
              </a:ext>
            </a:extLst>
          </p:cNvPr>
          <p:cNvSpPr/>
          <p:nvPr/>
        </p:nvSpPr>
        <p:spPr>
          <a:xfrm rot="10800000">
            <a:off x="6377744" y="6030802"/>
            <a:ext cx="962302" cy="1020217"/>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사각형: 둥근 모서리 35">
            <a:extLst>
              <a:ext uri="{FF2B5EF4-FFF2-40B4-BE49-F238E27FC236}">
                <a16:creationId xmlns:a16="http://schemas.microsoft.com/office/drawing/2014/main" id="{6F9D2812-D84F-417A-8066-5C3A0CA26D81}"/>
              </a:ext>
            </a:extLst>
          </p:cNvPr>
          <p:cNvSpPr/>
          <p:nvPr/>
        </p:nvSpPr>
        <p:spPr>
          <a:xfrm>
            <a:off x="1790386" y="2492788"/>
            <a:ext cx="6019800" cy="5025726"/>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 name="Group 11">
            <a:extLst>
              <a:ext uri="{FF2B5EF4-FFF2-40B4-BE49-F238E27FC236}">
                <a16:creationId xmlns:a16="http://schemas.microsoft.com/office/drawing/2014/main" id="{802C2C2B-3647-4D77-B757-AC14A1712B99}"/>
              </a:ext>
            </a:extLst>
          </p:cNvPr>
          <p:cNvGrpSpPr/>
          <p:nvPr/>
        </p:nvGrpSpPr>
        <p:grpSpPr>
          <a:xfrm>
            <a:off x="3200400" y="7810500"/>
            <a:ext cx="3581400" cy="1088492"/>
            <a:chOff x="0" y="-47625"/>
            <a:chExt cx="1498352" cy="763329"/>
          </a:xfrm>
        </p:grpSpPr>
        <p:sp>
          <p:nvSpPr>
            <p:cNvPr id="21" name="Freeform 12">
              <a:extLst>
                <a:ext uri="{FF2B5EF4-FFF2-40B4-BE49-F238E27FC236}">
                  <a16:creationId xmlns:a16="http://schemas.microsoft.com/office/drawing/2014/main" id="{E0A61C6F-40CA-4956-8EAE-AD660C4EF931}"/>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7CD4D2"/>
            </a:solidFill>
          </p:spPr>
          <p:txBody>
            <a:bodyPr/>
            <a:lstStyle/>
            <a:p>
              <a:endParaRPr lang="ko-KR" altLang="en-US" dirty="0"/>
            </a:p>
          </p:txBody>
        </p:sp>
        <p:sp>
          <p:nvSpPr>
            <p:cNvPr id="23" name="TextBox 13">
              <a:extLst>
                <a:ext uri="{FF2B5EF4-FFF2-40B4-BE49-F238E27FC236}">
                  <a16:creationId xmlns:a16="http://schemas.microsoft.com/office/drawing/2014/main" id="{DE96F97A-D2CF-4DE5-83C8-3E176C10B356}"/>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4" name="TextBox 33">
            <a:extLst>
              <a:ext uri="{FF2B5EF4-FFF2-40B4-BE49-F238E27FC236}">
                <a16:creationId xmlns:a16="http://schemas.microsoft.com/office/drawing/2014/main" id="{8101E8C9-7198-47E7-894C-C937B8DE9192}"/>
              </a:ext>
            </a:extLst>
          </p:cNvPr>
          <p:cNvSpPr txBox="1"/>
          <p:nvPr/>
        </p:nvSpPr>
        <p:spPr>
          <a:xfrm>
            <a:off x="3508123" y="8029913"/>
            <a:ext cx="2965953" cy="324833"/>
          </a:xfrm>
          <a:prstGeom prst="rect">
            <a:avLst/>
          </a:prstGeom>
        </p:spPr>
        <p:txBody>
          <a:bodyPr lIns="0" tIns="0" rIns="0" bIns="0" rtlCol="0" anchor="t">
            <a:spAutoFit/>
          </a:bodyPr>
          <a:lstStyle/>
          <a:p>
            <a:pPr algn="ctr">
              <a:lnSpc>
                <a:spcPts val="2742"/>
              </a:lnSpc>
            </a:pPr>
            <a:r>
              <a:rPr lang="ko-KR" altLang="en-US" sz="1958" dirty="0">
                <a:solidFill>
                  <a:schemeClr val="tx1">
                    <a:lumMod val="65000"/>
                    <a:lumOff val="35000"/>
                  </a:schemeClr>
                </a:solidFill>
                <a:latin typeface="Source Han Sans KR Bold"/>
                <a:ea typeface="Source Han Sans KR Bold"/>
              </a:rPr>
              <a:t>명확한 장단점</a:t>
            </a:r>
            <a:endParaRPr lang="en-US" sz="1958" dirty="0">
              <a:solidFill>
                <a:schemeClr val="tx1">
                  <a:lumMod val="65000"/>
                  <a:lumOff val="35000"/>
                </a:schemeClr>
              </a:solidFill>
              <a:latin typeface="Source Han Sans KR Bold"/>
              <a:ea typeface="Source Han Sans KR Bold"/>
            </a:endParaRPr>
          </a:p>
        </p:txBody>
      </p:sp>
      <p:sp>
        <p:nvSpPr>
          <p:cNvPr id="25" name="TextBox 24">
            <a:extLst>
              <a:ext uri="{FF2B5EF4-FFF2-40B4-BE49-F238E27FC236}">
                <a16:creationId xmlns:a16="http://schemas.microsoft.com/office/drawing/2014/main" id="{A0404BAB-235C-4F26-A8FC-07312F0B7446}"/>
              </a:ext>
            </a:extLst>
          </p:cNvPr>
          <p:cNvSpPr txBox="1"/>
          <p:nvPr/>
        </p:nvSpPr>
        <p:spPr>
          <a:xfrm>
            <a:off x="3649593" y="8388702"/>
            <a:ext cx="2673533" cy="369332"/>
          </a:xfrm>
          <a:prstGeom prst="rect">
            <a:avLst/>
          </a:prstGeom>
          <a:noFill/>
        </p:spPr>
        <p:txBody>
          <a:bodyPr wrap="square">
            <a:spAutoFit/>
          </a:bodyPr>
          <a:lstStyle/>
          <a:p>
            <a:pPr algn="ctr"/>
            <a:r>
              <a:rPr lang="en-US" altLang="ko-KR" dirty="0">
                <a:solidFill>
                  <a:schemeClr val="accent1"/>
                </a:solidFill>
                <a:latin typeface="Bahnschrift" panose="020B0502040204020203" pitchFamily="34" charset="0"/>
              </a:rPr>
              <a:t>C</a:t>
            </a:r>
            <a:r>
              <a:rPr lang="en-US" altLang="ko-KR" sz="1800" b="0" i="0" u="none" strike="noStrike" dirty="0">
                <a:solidFill>
                  <a:schemeClr val="accent1"/>
                </a:solidFill>
                <a:effectLst/>
                <a:latin typeface="Bahnschrift" panose="020B0502040204020203" pitchFamily="34" charset="0"/>
              </a:rPr>
              <a:t>ompare Pros &amp; Cons </a:t>
            </a:r>
            <a:endParaRPr lang="ko-KR" altLang="en-US" dirty="0">
              <a:solidFill>
                <a:schemeClr val="accent1"/>
              </a:solidFill>
            </a:endParaRPr>
          </a:p>
        </p:txBody>
      </p:sp>
      <p:sp>
        <p:nvSpPr>
          <p:cNvPr id="28" name="TextBox 27">
            <a:extLst>
              <a:ext uri="{FF2B5EF4-FFF2-40B4-BE49-F238E27FC236}">
                <a16:creationId xmlns:a16="http://schemas.microsoft.com/office/drawing/2014/main" id="{2A64F1C7-C331-48DD-A643-CE77FDD2E8CB}"/>
              </a:ext>
            </a:extLst>
          </p:cNvPr>
          <p:cNvSpPr txBox="1"/>
          <p:nvPr/>
        </p:nvSpPr>
        <p:spPr>
          <a:xfrm>
            <a:off x="8537985" y="7476267"/>
            <a:ext cx="1071127" cy="1569660"/>
          </a:xfrm>
          <a:prstGeom prst="rect">
            <a:avLst/>
          </a:prstGeom>
          <a:noFill/>
        </p:spPr>
        <p:txBody>
          <a:bodyPr wrap="none" rtlCol="0">
            <a:spAutoFit/>
          </a:bodyPr>
          <a:lstStyle/>
          <a:p>
            <a:r>
              <a:rPr lang="ko-KR" altLang="en-US" sz="9600" b="1" dirty="0">
                <a:latin typeface="+mn-ea"/>
              </a:rPr>
              <a:t>≤</a:t>
            </a:r>
          </a:p>
        </p:txBody>
      </p:sp>
      <p:grpSp>
        <p:nvGrpSpPr>
          <p:cNvPr id="41" name="Group 11">
            <a:extLst>
              <a:ext uri="{FF2B5EF4-FFF2-40B4-BE49-F238E27FC236}">
                <a16:creationId xmlns:a16="http://schemas.microsoft.com/office/drawing/2014/main" id="{8282D423-9A05-4FC6-92D2-5080FA730612}"/>
              </a:ext>
            </a:extLst>
          </p:cNvPr>
          <p:cNvGrpSpPr/>
          <p:nvPr/>
        </p:nvGrpSpPr>
        <p:grpSpPr>
          <a:xfrm>
            <a:off x="11749855" y="7810500"/>
            <a:ext cx="3581400" cy="1088492"/>
            <a:chOff x="0" y="-47625"/>
            <a:chExt cx="1498352" cy="763329"/>
          </a:xfrm>
        </p:grpSpPr>
        <p:sp>
          <p:nvSpPr>
            <p:cNvPr id="42" name="Freeform 12">
              <a:extLst>
                <a:ext uri="{FF2B5EF4-FFF2-40B4-BE49-F238E27FC236}">
                  <a16:creationId xmlns:a16="http://schemas.microsoft.com/office/drawing/2014/main" id="{EB385B2E-9B14-4A1F-B869-A5F8E0F066BC}"/>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43" name="TextBox 13">
              <a:extLst>
                <a:ext uri="{FF2B5EF4-FFF2-40B4-BE49-F238E27FC236}">
                  <a16:creationId xmlns:a16="http://schemas.microsoft.com/office/drawing/2014/main" id="{6695C6E9-43DC-4C58-833B-E8768E1ABF59}"/>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4" name="TextBox 33">
            <a:extLst>
              <a:ext uri="{FF2B5EF4-FFF2-40B4-BE49-F238E27FC236}">
                <a16:creationId xmlns:a16="http://schemas.microsoft.com/office/drawing/2014/main" id="{BBC89BA8-55EE-4200-A890-61390A2B09A1}"/>
              </a:ext>
            </a:extLst>
          </p:cNvPr>
          <p:cNvSpPr txBox="1"/>
          <p:nvPr/>
        </p:nvSpPr>
        <p:spPr>
          <a:xfrm>
            <a:off x="12057578" y="8048272"/>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안정적인 수익 전략</a:t>
            </a:r>
            <a:endParaRPr lang="en-US" sz="1958" dirty="0">
              <a:solidFill>
                <a:srgbClr val="FFFFFF"/>
              </a:solidFill>
              <a:latin typeface="Source Han Sans KR Bold"/>
              <a:ea typeface="Source Han Sans KR Bold"/>
            </a:endParaRPr>
          </a:p>
        </p:txBody>
      </p:sp>
      <p:sp>
        <p:nvSpPr>
          <p:cNvPr id="45" name="TextBox 44">
            <a:extLst>
              <a:ext uri="{FF2B5EF4-FFF2-40B4-BE49-F238E27FC236}">
                <a16:creationId xmlns:a16="http://schemas.microsoft.com/office/drawing/2014/main" id="{31B57013-F85B-458C-9698-A169AD3D0DB6}"/>
              </a:ext>
            </a:extLst>
          </p:cNvPr>
          <p:cNvSpPr txBox="1"/>
          <p:nvPr/>
        </p:nvSpPr>
        <p:spPr>
          <a:xfrm>
            <a:off x="12511854" y="8380370"/>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Fixed Strategy</a:t>
            </a:r>
            <a:endParaRPr lang="ko-KR" altLang="en-US" dirty="0"/>
          </a:p>
        </p:txBody>
      </p:sp>
    </p:spTree>
    <p:extLst>
      <p:ext uri="{BB962C8B-B14F-4D97-AF65-F5344CB8AC3E}">
        <p14:creationId xmlns:p14="http://schemas.microsoft.com/office/powerpoint/2010/main" val="2182392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직선 연결선 53">
            <a:extLst>
              <a:ext uri="{FF2B5EF4-FFF2-40B4-BE49-F238E27FC236}">
                <a16:creationId xmlns:a16="http://schemas.microsoft.com/office/drawing/2014/main" id="{B96F8587-3058-467F-B0A5-C77F13027DAA}"/>
              </a:ext>
            </a:extLst>
          </p:cNvPr>
          <p:cNvCxnSpPr>
            <a:cxnSpLocks/>
          </p:cNvCxnSpPr>
          <p:nvPr/>
        </p:nvCxnSpPr>
        <p:spPr>
          <a:xfrm>
            <a:off x="2668589" y="4991100"/>
            <a:ext cx="177174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Add</a:t>
            </a:r>
            <a:r>
              <a:rPr lang="ko-KR" altLang="en-US" sz="2000" dirty="0">
                <a:solidFill>
                  <a:schemeClr val="bg1">
                    <a:lumMod val="50000"/>
                  </a:schemeClr>
                </a:solidFill>
                <a:latin typeface="Bahnschrift" panose="020B0502040204020203" pitchFamily="34" charset="0"/>
              </a:rPr>
              <a:t> </a:t>
            </a:r>
            <a:r>
              <a:rPr lang="en-US" altLang="ko-KR" sz="2000" dirty="0">
                <a:solidFill>
                  <a:schemeClr val="bg1">
                    <a:lumMod val="50000"/>
                  </a:schemeClr>
                </a:solidFill>
                <a:latin typeface="Bahnschrift" panose="020B0502040204020203" pitchFamily="34" charset="0"/>
              </a:rPr>
              <a:t>Features </a:t>
            </a:r>
            <a:r>
              <a:rPr lang="en-US" altLang="ko-KR" sz="2000" b="0" i="0" u="none" strike="noStrike" dirty="0">
                <a:solidFill>
                  <a:schemeClr val="bg1">
                    <a:lumMod val="50000"/>
                  </a:schemeClr>
                </a:solidFill>
                <a:effectLst/>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Hedge Option, Copy Trading</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pic>
        <p:nvPicPr>
          <p:cNvPr id="3" name="그림 2">
            <a:extLst>
              <a:ext uri="{FF2B5EF4-FFF2-40B4-BE49-F238E27FC236}">
                <a16:creationId xmlns:a16="http://schemas.microsoft.com/office/drawing/2014/main" id="{61C910A2-B046-4B85-99CC-272FC27787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93" y="2665408"/>
            <a:ext cx="829744" cy="829744"/>
          </a:xfrm>
          <a:prstGeom prst="rect">
            <a:avLst/>
          </a:prstGeom>
        </p:spPr>
      </p:pic>
      <p:pic>
        <p:nvPicPr>
          <p:cNvPr id="5" name="그림 4">
            <a:extLst>
              <a:ext uri="{FF2B5EF4-FFF2-40B4-BE49-F238E27FC236}">
                <a16:creationId xmlns:a16="http://schemas.microsoft.com/office/drawing/2014/main" id="{9F0DFE55-3D92-44D1-B721-4D4DD7C4B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9834" y="4519540"/>
            <a:ext cx="903486" cy="903486"/>
          </a:xfrm>
          <a:prstGeom prst="rect">
            <a:avLst/>
          </a:prstGeom>
        </p:spPr>
      </p:pic>
      <p:cxnSp>
        <p:nvCxnSpPr>
          <p:cNvPr id="24" name="직선 연결선 23">
            <a:extLst>
              <a:ext uri="{FF2B5EF4-FFF2-40B4-BE49-F238E27FC236}">
                <a16:creationId xmlns:a16="http://schemas.microsoft.com/office/drawing/2014/main" id="{2306B548-C11A-4695-A3FE-46134FD51D2C}"/>
              </a:ext>
            </a:extLst>
          </p:cNvPr>
          <p:cNvCxnSpPr>
            <a:cxnSpLocks/>
          </p:cNvCxnSpPr>
          <p:nvPr/>
        </p:nvCxnSpPr>
        <p:spPr>
          <a:xfrm>
            <a:off x="2689228" y="4975351"/>
            <a:ext cx="0" cy="1547658"/>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9C25317A-6805-44B7-A5A4-658184FC54FB}"/>
              </a:ext>
            </a:extLst>
          </p:cNvPr>
          <p:cNvCxnSpPr>
            <a:cxnSpLocks/>
          </p:cNvCxnSpPr>
          <p:nvPr/>
        </p:nvCxnSpPr>
        <p:spPr>
          <a:xfrm>
            <a:off x="4421279" y="4972050"/>
            <a:ext cx="0" cy="1547658"/>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BA5EF98-BB35-4309-A6C2-BD90F3A6012A}"/>
              </a:ext>
            </a:extLst>
          </p:cNvPr>
          <p:cNvSpPr txBox="1"/>
          <p:nvPr/>
        </p:nvSpPr>
        <p:spPr>
          <a:xfrm>
            <a:off x="3148057" y="6024408"/>
            <a:ext cx="914400" cy="707886"/>
          </a:xfrm>
          <a:prstGeom prst="rect">
            <a:avLst/>
          </a:prstGeom>
          <a:noFill/>
        </p:spPr>
        <p:txBody>
          <a:bodyPr wrap="square" rtlCol="0">
            <a:spAutoFit/>
          </a:bodyPr>
          <a:lstStyle/>
          <a:p>
            <a:r>
              <a:rPr lang="en-US" altLang="ko-KR" sz="4000" b="1" dirty="0">
                <a:effectLst>
                  <a:outerShdw blurRad="38100" dist="38100" dir="2700000" algn="tl">
                    <a:srgbClr val="000000">
                      <a:alpha val="43137"/>
                    </a:srgbClr>
                  </a:outerShdw>
                </a:effectLst>
              </a:rPr>
              <a:t>OR</a:t>
            </a:r>
            <a:endParaRPr lang="ko-KR" altLang="en-US" sz="4000" b="1" dirty="0">
              <a:effectLst>
                <a:outerShdw blurRad="38100" dist="38100" dir="2700000" algn="tl">
                  <a:srgbClr val="000000">
                    <a:alpha val="43137"/>
                  </a:srgbClr>
                </a:outerShdw>
              </a:effectLst>
            </a:endParaRPr>
          </a:p>
        </p:txBody>
      </p:sp>
      <p:pic>
        <p:nvPicPr>
          <p:cNvPr id="42" name="그림 41">
            <a:extLst>
              <a:ext uri="{FF2B5EF4-FFF2-40B4-BE49-F238E27FC236}">
                <a16:creationId xmlns:a16="http://schemas.microsoft.com/office/drawing/2014/main" id="{CEE9F8F0-21B3-48DB-A3F9-F8FDED6B9C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5993" y="2665408"/>
            <a:ext cx="829744" cy="829744"/>
          </a:xfrm>
          <a:prstGeom prst="rect">
            <a:avLst/>
          </a:prstGeom>
        </p:spPr>
      </p:pic>
      <p:pic>
        <p:nvPicPr>
          <p:cNvPr id="43" name="그림 42">
            <a:extLst>
              <a:ext uri="{FF2B5EF4-FFF2-40B4-BE49-F238E27FC236}">
                <a16:creationId xmlns:a16="http://schemas.microsoft.com/office/drawing/2014/main" id="{C9F335EF-34CD-40C2-93CF-EA3C5FC223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2734" y="4519540"/>
            <a:ext cx="903486" cy="903486"/>
          </a:xfrm>
          <a:prstGeom prst="rect">
            <a:avLst/>
          </a:prstGeom>
        </p:spPr>
      </p:pic>
      <p:cxnSp>
        <p:nvCxnSpPr>
          <p:cNvPr id="45" name="직선 연결선 44">
            <a:extLst>
              <a:ext uri="{FF2B5EF4-FFF2-40B4-BE49-F238E27FC236}">
                <a16:creationId xmlns:a16="http://schemas.microsoft.com/office/drawing/2014/main" id="{2DDBD2A0-6BA1-46BC-A458-1404B3342278}"/>
              </a:ext>
            </a:extLst>
          </p:cNvPr>
          <p:cNvCxnSpPr>
            <a:cxnSpLocks/>
          </p:cNvCxnSpPr>
          <p:nvPr/>
        </p:nvCxnSpPr>
        <p:spPr>
          <a:xfrm flipH="1">
            <a:off x="6831488" y="5522763"/>
            <a:ext cx="905094"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2AF7401-8D3E-4FBC-BDA8-9613EE76FDF0}"/>
              </a:ext>
            </a:extLst>
          </p:cNvPr>
          <p:cNvCxnSpPr>
            <a:cxnSpLocks/>
          </p:cNvCxnSpPr>
          <p:nvPr/>
        </p:nvCxnSpPr>
        <p:spPr>
          <a:xfrm>
            <a:off x="7699743" y="5522763"/>
            <a:ext cx="903486"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A3AA89A-5198-4286-8BB2-A50E107BFDB8}"/>
              </a:ext>
            </a:extLst>
          </p:cNvPr>
          <p:cNvSpPr txBox="1"/>
          <p:nvPr/>
        </p:nvSpPr>
        <p:spPr>
          <a:xfrm>
            <a:off x="7158559" y="6007475"/>
            <a:ext cx="1156047" cy="677108"/>
          </a:xfrm>
          <a:prstGeom prst="rect">
            <a:avLst/>
          </a:prstGeom>
          <a:noFill/>
        </p:spPr>
        <p:txBody>
          <a:bodyPr wrap="square" rtlCol="0">
            <a:spAutoFit/>
          </a:bodyPr>
          <a:lstStyle/>
          <a:p>
            <a:pPr algn="ctr"/>
            <a:r>
              <a:rPr lang="en-US" altLang="ko-KR" sz="3800" b="1" dirty="0">
                <a:effectLst>
                  <a:outerShdw blurRad="38100" dist="38100" dir="2700000" algn="tl">
                    <a:srgbClr val="000000">
                      <a:alpha val="43137"/>
                    </a:srgbClr>
                  </a:outerShdw>
                </a:effectLst>
              </a:rPr>
              <a:t>And</a:t>
            </a:r>
            <a:endParaRPr lang="ko-KR" altLang="en-US" sz="3800" b="1" dirty="0">
              <a:effectLst>
                <a:outerShdw blurRad="38100" dist="38100" dir="2700000" algn="tl">
                  <a:srgbClr val="000000">
                    <a:alpha val="43137"/>
                  </a:srgbClr>
                </a:outerShdw>
              </a:effectLst>
            </a:endParaRPr>
          </a:p>
        </p:txBody>
      </p:sp>
      <p:sp>
        <p:nvSpPr>
          <p:cNvPr id="60" name="Rectangle 7">
            <a:extLst>
              <a:ext uri="{FF2B5EF4-FFF2-40B4-BE49-F238E27FC236}">
                <a16:creationId xmlns:a16="http://schemas.microsoft.com/office/drawing/2014/main" id="{068E5AAB-F2CE-494C-ABD9-25A577148DD7}"/>
              </a:ext>
            </a:extLst>
          </p:cNvPr>
          <p:cNvSpPr/>
          <p:nvPr/>
        </p:nvSpPr>
        <p:spPr>
          <a:xfrm>
            <a:off x="2302262" y="6919765"/>
            <a:ext cx="719462" cy="707886"/>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dirty="0">
              <a:solidFill>
                <a:srgbClr val="000000"/>
              </a:solidFill>
              <a:latin typeface="나눔바른고딕OTF"/>
            </a:endParaRPr>
          </a:p>
        </p:txBody>
      </p:sp>
      <p:sp>
        <p:nvSpPr>
          <p:cNvPr id="61" name="Rectangle 15">
            <a:extLst>
              <a:ext uri="{FF2B5EF4-FFF2-40B4-BE49-F238E27FC236}">
                <a16:creationId xmlns:a16="http://schemas.microsoft.com/office/drawing/2014/main" id="{0EF0E4F6-0EBF-4CD9-BC9B-31BE4FC336D6}"/>
              </a:ext>
            </a:extLst>
          </p:cNvPr>
          <p:cNvSpPr/>
          <p:nvPr/>
        </p:nvSpPr>
        <p:spPr>
          <a:xfrm rot="5400000">
            <a:off x="4068244" y="6913978"/>
            <a:ext cx="707887" cy="71946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2" name="Rectangle 7">
            <a:extLst>
              <a:ext uri="{FF2B5EF4-FFF2-40B4-BE49-F238E27FC236}">
                <a16:creationId xmlns:a16="http://schemas.microsoft.com/office/drawing/2014/main" id="{B7287FC9-DBCC-4B0D-9F06-A537C71D3204}"/>
              </a:ext>
            </a:extLst>
          </p:cNvPr>
          <p:cNvSpPr/>
          <p:nvPr/>
        </p:nvSpPr>
        <p:spPr>
          <a:xfrm>
            <a:off x="6481649" y="6915532"/>
            <a:ext cx="719462" cy="677108"/>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dirty="0">
              <a:solidFill>
                <a:srgbClr val="000000"/>
              </a:solidFill>
              <a:latin typeface="나눔바른고딕OTF"/>
            </a:endParaRPr>
          </a:p>
        </p:txBody>
      </p:sp>
      <p:sp>
        <p:nvSpPr>
          <p:cNvPr id="63" name="Rectangle 15">
            <a:extLst>
              <a:ext uri="{FF2B5EF4-FFF2-40B4-BE49-F238E27FC236}">
                <a16:creationId xmlns:a16="http://schemas.microsoft.com/office/drawing/2014/main" id="{1BF72D71-3552-4C03-B010-02F43D33C118}"/>
              </a:ext>
            </a:extLst>
          </p:cNvPr>
          <p:cNvSpPr/>
          <p:nvPr/>
        </p:nvSpPr>
        <p:spPr>
          <a:xfrm rot="5400000">
            <a:off x="8376926" y="6894354"/>
            <a:ext cx="733067" cy="719463"/>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cxnSp>
        <p:nvCxnSpPr>
          <p:cNvPr id="66" name="직선 화살표 연결선 65">
            <a:extLst>
              <a:ext uri="{FF2B5EF4-FFF2-40B4-BE49-F238E27FC236}">
                <a16:creationId xmlns:a16="http://schemas.microsoft.com/office/drawing/2014/main" id="{F2493C6B-4AF5-4FDB-9CC3-A098EF6AA868}"/>
              </a:ext>
            </a:extLst>
          </p:cNvPr>
          <p:cNvCxnSpPr>
            <a:cxnSpLocks/>
          </p:cNvCxnSpPr>
          <p:nvPr/>
        </p:nvCxnSpPr>
        <p:spPr>
          <a:xfrm>
            <a:off x="3543168" y="3682623"/>
            <a:ext cx="1" cy="6498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22EE6A53-A07D-4503-B9C9-86E87B551FBD}"/>
              </a:ext>
            </a:extLst>
          </p:cNvPr>
          <p:cNvCxnSpPr>
            <a:cxnSpLocks/>
          </p:cNvCxnSpPr>
          <p:nvPr/>
        </p:nvCxnSpPr>
        <p:spPr>
          <a:xfrm>
            <a:off x="7725292" y="3682623"/>
            <a:ext cx="1" cy="6498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11">
            <a:extLst>
              <a:ext uri="{FF2B5EF4-FFF2-40B4-BE49-F238E27FC236}">
                <a16:creationId xmlns:a16="http://schemas.microsoft.com/office/drawing/2014/main" id="{081F4029-4E2B-44B0-858A-956A1A022CD2}"/>
              </a:ext>
            </a:extLst>
          </p:cNvPr>
          <p:cNvGrpSpPr/>
          <p:nvPr/>
        </p:nvGrpSpPr>
        <p:grpSpPr>
          <a:xfrm>
            <a:off x="1823605" y="8314884"/>
            <a:ext cx="3581400" cy="1088492"/>
            <a:chOff x="0" y="-47625"/>
            <a:chExt cx="1498352" cy="763329"/>
          </a:xfrm>
        </p:grpSpPr>
        <p:sp>
          <p:nvSpPr>
            <p:cNvPr id="76" name="Freeform 12">
              <a:extLst>
                <a:ext uri="{FF2B5EF4-FFF2-40B4-BE49-F238E27FC236}">
                  <a16:creationId xmlns:a16="http://schemas.microsoft.com/office/drawing/2014/main" id="{DC60EF13-68A1-418D-8CF1-8B2907FD44E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7CD4D2"/>
            </a:solidFill>
          </p:spPr>
          <p:txBody>
            <a:bodyPr/>
            <a:lstStyle/>
            <a:p>
              <a:endParaRPr lang="ko-KR" altLang="en-US" dirty="0"/>
            </a:p>
          </p:txBody>
        </p:sp>
        <p:sp>
          <p:nvSpPr>
            <p:cNvPr id="77" name="TextBox 13">
              <a:extLst>
                <a:ext uri="{FF2B5EF4-FFF2-40B4-BE49-F238E27FC236}">
                  <a16:creationId xmlns:a16="http://schemas.microsoft.com/office/drawing/2014/main" id="{763813E3-2AFA-4624-8BEC-86EDBF2E667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80" name="TextBox 33">
            <a:extLst>
              <a:ext uri="{FF2B5EF4-FFF2-40B4-BE49-F238E27FC236}">
                <a16:creationId xmlns:a16="http://schemas.microsoft.com/office/drawing/2014/main" id="{C9D95109-112D-437B-AD59-7D3EB41B6119}"/>
              </a:ext>
            </a:extLst>
          </p:cNvPr>
          <p:cNvSpPr txBox="1"/>
          <p:nvPr/>
        </p:nvSpPr>
        <p:spPr>
          <a:xfrm>
            <a:off x="2072061" y="8561339"/>
            <a:ext cx="2965953" cy="672492"/>
          </a:xfrm>
          <a:prstGeom prst="rect">
            <a:avLst/>
          </a:prstGeom>
        </p:spPr>
        <p:txBody>
          <a:bodyPr lIns="0" tIns="0" rIns="0" bIns="0" rtlCol="0" anchor="t">
            <a:spAutoFit/>
          </a:bodyPr>
          <a:lstStyle/>
          <a:p>
            <a:pPr algn="ctr">
              <a:lnSpc>
                <a:spcPts val="2742"/>
              </a:lnSpc>
            </a:pPr>
            <a:r>
              <a:rPr lang="en-US" altLang="ko-KR" sz="2000" dirty="0">
                <a:solidFill>
                  <a:schemeClr val="tx1">
                    <a:lumMod val="65000"/>
                    <a:lumOff val="35000"/>
                  </a:schemeClr>
                </a:solidFill>
                <a:latin typeface="Source Han Sans KR Bold"/>
                <a:ea typeface="Source Han Sans KR Bold"/>
              </a:rPr>
              <a:t>(</a:t>
            </a:r>
            <a:r>
              <a:rPr lang="ko-KR" altLang="en-US" sz="2000" dirty="0">
                <a:solidFill>
                  <a:schemeClr val="tx1">
                    <a:lumMod val="65000"/>
                    <a:lumOff val="35000"/>
                  </a:schemeClr>
                </a:solidFill>
                <a:latin typeface="Source Han Sans KR Bold"/>
                <a:ea typeface="Source Han Sans KR Bold"/>
              </a:rPr>
              <a:t>국내 현물 거래소</a:t>
            </a:r>
            <a:r>
              <a:rPr lang="en-US" altLang="ko-KR" sz="2000" dirty="0">
                <a:solidFill>
                  <a:schemeClr val="tx1">
                    <a:lumMod val="65000"/>
                    <a:lumOff val="35000"/>
                  </a:schemeClr>
                </a:solidFill>
                <a:latin typeface="Source Han Sans KR Bold"/>
                <a:ea typeface="Source Han Sans KR Bold"/>
              </a:rPr>
              <a:t>)</a:t>
            </a:r>
          </a:p>
          <a:p>
            <a:pPr algn="ctr">
              <a:lnSpc>
                <a:spcPts val="2742"/>
              </a:lnSpc>
            </a:pPr>
            <a:r>
              <a:rPr lang="ko-KR" altLang="en-US" sz="2000" dirty="0">
                <a:solidFill>
                  <a:schemeClr val="tx1">
                    <a:lumMod val="65000"/>
                    <a:lumOff val="35000"/>
                  </a:schemeClr>
                </a:solidFill>
                <a:latin typeface="Source Han Sans KR Bold"/>
                <a:ea typeface="Source Han Sans KR Bold"/>
              </a:rPr>
              <a:t>양방향 거래 미지원</a:t>
            </a:r>
            <a:endParaRPr lang="en-US" sz="2000" dirty="0">
              <a:solidFill>
                <a:schemeClr val="tx1">
                  <a:lumMod val="65000"/>
                  <a:lumOff val="35000"/>
                </a:schemeClr>
              </a:solidFill>
              <a:latin typeface="Source Han Sans KR Bold"/>
              <a:ea typeface="Source Han Sans KR Bold"/>
            </a:endParaRPr>
          </a:p>
        </p:txBody>
      </p:sp>
      <p:grpSp>
        <p:nvGrpSpPr>
          <p:cNvPr id="81" name="Group 11">
            <a:extLst>
              <a:ext uri="{FF2B5EF4-FFF2-40B4-BE49-F238E27FC236}">
                <a16:creationId xmlns:a16="http://schemas.microsoft.com/office/drawing/2014/main" id="{637FE301-11AE-4FF2-BDFB-176B0138ED98}"/>
              </a:ext>
            </a:extLst>
          </p:cNvPr>
          <p:cNvGrpSpPr/>
          <p:nvPr/>
        </p:nvGrpSpPr>
        <p:grpSpPr>
          <a:xfrm>
            <a:off x="5945320" y="8314884"/>
            <a:ext cx="3581400" cy="1088492"/>
            <a:chOff x="0" y="-47625"/>
            <a:chExt cx="1498352" cy="763329"/>
          </a:xfrm>
        </p:grpSpPr>
        <p:sp>
          <p:nvSpPr>
            <p:cNvPr id="82" name="Freeform 12">
              <a:extLst>
                <a:ext uri="{FF2B5EF4-FFF2-40B4-BE49-F238E27FC236}">
                  <a16:creationId xmlns:a16="http://schemas.microsoft.com/office/drawing/2014/main" id="{2E67A922-E408-43D3-B4F2-5CF6A415B7B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83" name="TextBox 13">
              <a:extLst>
                <a:ext uri="{FF2B5EF4-FFF2-40B4-BE49-F238E27FC236}">
                  <a16:creationId xmlns:a16="http://schemas.microsoft.com/office/drawing/2014/main" id="{93092F4B-EE31-42FC-9682-415AE614D6E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84" name="TextBox 33">
            <a:extLst>
              <a:ext uri="{FF2B5EF4-FFF2-40B4-BE49-F238E27FC236}">
                <a16:creationId xmlns:a16="http://schemas.microsoft.com/office/drawing/2014/main" id="{65D9897D-AA48-4A06-A86D-0F3E069B7377}"/>
              </a:ext>
            </a:extLst>
          </p:cNvPr>
          <p:cNvSpPr txBox="1"/>
          <p:nvPr/>
        </p:nvSpPr>
        <p:spPr>
          <a:xfrm>
            <a:off x="6253043" y="8552656"/>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양방향 거래 기능 구현</a:t>
            </a:r>
            <a:endParaRPr lang="en-US" sz="1958" dirty="0">
              <a:solidFill>
                <a:srgbClr val="FFFFFF"/>
              </a:solidFill>
              <a:latin typeface="Source Han Sans KR Bold"/>
              <a:ea typeface="Source Han Sans KR Bold"/>
            </a:endParaRPr>
          </a:p>
        </p:txBody>
      </p:sp>
      <p:sp>
        <p:nvSpPr>
          <p:cNvPr id="85" name="TextBox 84">
            <a:extLst>
              <a:ext uri="{FF2B5EF4-FFF2-40B4-BE49-F238E27FC236}">
                <a16:creationId xmlns:a16="http://schemas.microsoft.com/office/drawing/2014/main" id="{A9EAEAD2-1881-48E4-A7BE-9328489522FA}"/>
              </a:ext>
            </a:extLst>
          </p:cNvPr>
          <p:cNvSpPr txBox="1"/>
          <p:nvPr/>
        </p:nvSpPr>
        <p:spPr>
          <a:xfrm>
            <a:off x="6672004" y="8884392"/>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Hedge</a:t>
            </a:r>
            <a:r>
              <a:rPr lang="ko-KR" altLang="en-US" dirty="0">
                <a:solidFill>
                  <a:schemeClr val="bg1">
                    <a:lumMod val="50000"/>
                  </a:schemeClr>
                </a:solidFill>
                <a:latin typeface="Bahnschrift" panose="020B0502040204020203" pitchFamily="34" charset="0"/>
              </a:rPr>
              <a:t> </a:t>
            </a:r>
            <a:r>
              <a:rPr lang="en-US" altLang="ko-KR" dirty="0">
                <a:solidFill>
                  <a:schemeClr val="bg1">
                    <a:lumMod val="50000"/>
                  </a:schemeClr>
                </a:solidFill>
                <a:latin typeface="Bahnschrift" panose="020B0502040204020203" pitchFamily="34" charset="0"/>
              </a:rPr>
              <a:t>Option</a:t>
            </a:r>
            <a:endParaRPr lang="ko-KR" altLang="en-US" dirty="0"/>
          </a:p>
        </p:txBody>
      </p:sp>
      <p:grpSp>
        <p:nvGrpSpPr>
          <p:cNvPr id="36" name="Group 11">
            <a:extLst>
              <a:ext uri="{FF2B5EF4-FFF2-40B4-BE49-F238E27FC236}">
                <a16:creationId xmlns:a16="http://schemas.microsoft.com/office/drawing/2014/main" id="{915E4EF7-BE13-4B1F-AB87-D6A08EE3557C}"/>
              </a:ext>
            </a:extLst>
          </p:cNvPr>
          <p:cNvGrpSpPr/>
          <p:nvPr/>
        </p:nvGrpSpPr>
        <p:grpSpPr>
          <a:xfrm>
            <a:off x="12151039" y="8314884"/>
            <a:ext cx="3581400" cy="1088492"/>
            <a:chOff x="0" y="-47625"/>
            <a:chExt cx="1498352" cy="763329"/>
          </a:xfrm>
        </p:grpSpPr>
        <p:sp>
          <p:nvSpPr>
            <p:cNvPr id="37" name="Freeform 12">
              <a:extLst>
                <a:ext uri="{FF2B5EF4-FFF2-40B4-BE49-F238E27FC236}">
                  <a16:creationId xmlns:a16="http://schemas.microsoft.com/office/drawing/2014/main" id="{8DB6F0FD-A491-4916-B28E-42AC91C91917}"/>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38" name="TextBox 13">
              <a:extLst>
                <a:ext uri="{FF2B5EF4-FFF2-40B4-BE49-F238E27FC236}">
                  <a16:creationId xmlns:a16="http://schemas.microsoft.com/office/drawing/2014/main" id="{DEEB1949-E78A-4787-8212-BCD06807E517}"/>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9" name="TextBox 33">
            <a:extLst>
              <a:ext uri="{FF2B5EF4-FFF2-40B4-BE49-F238E27FC236}">
                <a16:creationId xmlns:a16="http://schemas.microsoft.com/office/drawing/2014/main" id="{F742C7D1-BC7C-4DA1-AD07-1EE646C11C7B}"/>
              </a:ext>
            </a:extLst>
          </p:cNvPr>
          <p:cNvSpPr txBox="1"/>
          <p:nvPr/>
        </p:nvSpPr>
        <p:spPr>
          <a:xfrm>
            <a:off x="12458762" y="8552656"/>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유저간 전략 공유</a:t>
            </a:r>
            <a:endParaRPr lang="en-US" sz="1958" dirty="0">
              <a:solidFill>
                <a:srgbClr val="FFFFFF"/>
              </a:solidFill>
              <a:latin typeface="Source Han Sans KR Bold"/>
              <a:ea typeface="Source Han Sans KR Bold"/>
            </a:endParaRPr>
          </a:p>
        </p:txBody>
      </p:sp>
      <p:sp>
        <p:nvSpPr>
          <p:cNvPr id="40" name="TextBox 39">
            <a:extLst>
              <a:ext uri="{FF2B5EF4-FFF2-40B4-BE49-F238E27FC236}">
                <a16:creationId xmlns:a16="http://schemas.microsoft.com/office/drawing/2014/main" id="{1E0AFF0E-845A-4361-973E-7F303E833791}"/>
              </a:ext>
            </a:extLst>
          </p:cNvPr>
          <p:cNvSpPr txBox="1"/>
          <p:nvPr/>
        </p:nvSpPr>
        <p:spPr>
          <a:xfrm>
            <a:off x="12913038" y="8884754"/>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Copy Trading</a:t>
            </a:r>
            <a:endParaRPr lang="ko-KR" altLang="en-US" dirty="0"/>
          </a:p>
        </p:txBody>
      </p:sp>
      <p:sp>
        <p:nvSpPr>
          <p:cNvPr id="41" name="TextBox 40">
            <a:extLst>
              <a:ext uri="{FF2B5EF4-FFF2-40B4-BE49-F238E27FC236}">
                <a16:creationId xmlns:a16="http://schemas.microsoft.com/office/drawing/2014/main" id="{62620B37-7D93-4EE0-BEDE-ADE3EF4FB88F}"/>
              </a:ext>
            </a:extLst>
          </p:cNvPr>
          <p:cNvSpPr txBox="1"/>
          <p:nvPr/>
        </p:nvSpPr>
        <p:spPr>
          <a:xfrm>
            <a:off x="12282338" y="3250454"/>
            <a:ext cx="3769250" cy="584775"/>
          </a:xfrm>
          <a:prstGeom prst="rect">
            <a:avLst/>
          </a:prstGeom>
          <a:noFill/>
        </p:spPr>
        <p:txBody>
          <a:bodyPr wrap="square" rtlCol="0">
            <a:spAutoFit/>
          </a:bodyPr>
          <a:lstStyle/>
          <a:p>
            <a:r>
              <a:rPr lang="en-US" altLang="ko-KR" sz="32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Custom Strategy</a:t>
            </a:r>
            <a:endParaRPr lang="ko-KR" altLang="en-US" sz="32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48" name="TextBox 47">
            <a:extLst>
              <a:ext uri="{FF2B5EF4-FFF2-40B4-BE49-F238E27FC236}">
                <a16:creationId xmlns:a16="http://schemas.microsoft.com/office/drawing/2014/main" id="{FCA7E499-E403-4CE6-8CF0-4278D3DF2C4D}"/>
              </a:ext>
            </a:extLst>
          </p:cNvPr>
          <p:cNvSpPr txBox="1"/>
          <p:nvPr/>
        </p:nvSpPr>
        <p:spPr>
          <a:xfrm>
            <a:off x="13085395" y="4065604"/>
            <a:ext cx="3769250" cy="584775"/>
          </a:xfrm>
          <a:prstGeom prst="rect">
            <a:avLst/>
          </a:prstGeom>
          <a:noFill/>
        </p:spPr>
        <p:txBody>
          <a:bodyPr wrap="square" rtlCol="0">
            <a:spAutoFit/>
          </a:bodyPr>
          <a:lstStyle/>
          <a:p>
            <a:r>
              <a:rPr lang="en-US" altLang="ko-KR" sz="32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 Share</a:t>
            </a:r>
            <a:endParaRPr lang="ko-KR" altLang="en-US" sz="32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49" name="사각형: 둥근 모서리 48">
            <a:extLst>
              <a:ext uri="{FF2B5EF4-FFF2-40B4-BE49-F238E27FC236}">
                <a16:creationId xmlns:a16="http://schemas.microsoft.com/office/drawing/2014/main" id="{D82E3805-7E6C-4A4F-BA1C-83A1495D5C01}"/>
              </a:ext>
            </a:extLst>
          </p:cNvPr>
          <p:cNvSpPr/>
          <p:nvPr/>
        </p:nvSpPr>
        <p:spPr>
          <a:xfrm>
            <a:off x="11992056" y="2303317"/>
            <a:ext cx="3740383" cy="5766321"/>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사각형: 둥근 모서리 49">
            <a:extLst>
              <a:ext uri="{FF2B5EF4-FFF2-40B4-BE49-F238E27FC236}">
                <a16:creationId xmlns:a16="http://schemas.microsoft.com/office/drawing/2014/main" id="{A95438AA-2AB9-4B13-A6EF-B7EE583F1082}"/>
              </a:ext>
            </a:extLst>
          </p:cNvPr>
          <p:cNvSpPr/>
          <p:nvPr/>
        </p:nvSpPr>
        <p:spPr>
          <a:xfrm>
            <a:off x="5972820" y="2303317"/>
            <a:ext cx="3491194" cy="5723452"/>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사각형: 둥근 모서리 50">
            <a:extLst>
              <a:ext uri="{FF2B5EF4-FFF2-40B4-BE49-F238E27FC236}">
                <a16:creationId xmlns:a16="http://schemas.microsoft.com/office/drawing/2014/main" id="{ADD6DAEC-5BA3-4B9D-8070-F68C3B724DED}"/>
              </a:ext>
            </a:extLst>
          </p:cNvPr>
          <p:cNvSpPr/>
          <p:nvPr/>
        </p:nvSpPr>
        <p:spPr>
          <a:xfrm>
            <a:off x="1859743" y="2346187"/>
            <a:ext cx="3491195" cy="5723452"/>
          </a:xfrm>
          <a:prstGeom prst="roundRect">
            <a:avLst/>
          </a:prstGeom>
          <a:no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AutoShape 23">
            <a:extLst>
              <a:ext uri="{FF2B5EF4-FFF2-40B4-BE49-F238E27FC236}">
                <a16:creationId xmlns:a16="http://schemas.microsoft.com/office/drawing/2014/main" id="{FE9CEB5E-9FD7-4225-A868-8A85EAC91290}"/>
              </a:ext>
            </a:extLst>
          </p:cNvPr>
          <p:cNvSpPr/>
          <p:nvPr/>
        </p:nvSpPr>
        <p:spPr>
          <a:xfrm flipH="1" flipV="1">
            <a:off x="10443414" y="1778913"/>
            <a:ext cx="0" cy="7887239"/>
          </a:xfrm>
          <a:prstGeom prst="line">
            <a:avLst/>
          </a:prstGeom>
          <a:ln w="38100" cap="flat">
            <a:solidFill>
              <a:schemeClr val="bg1">
                <a:lumMod val="50000"/>
              </a:schemeClr>
            </a:solidFill>
            <a:prstDash val="sysDot"/>
            <a:headEnd type="none" w="sm" len="sm"/>
            <a:tailEnd type="none" w="sm" len="sm"/>
          </a:ln>
        </p:spPr>
      </p:sp>
      <p:sp>
        <p:nvSpPr>
          <p:cNvPr id="53" name="TextBox 52">
            <a:extLst>
              <a:ext uri="{FF2B5EF4-FFF2-40B4-BE49-F238E27FC236}">
                <a16:creationId xmlns:a16="http://schemas.microsoft.com/office/drawing/2014/main" id="{D5A0E843-797C-459A-A5E6-2F037D4601A5}"/>
              </a:ext>
            </a:extLst>
          </p:cNvPr>
          <p:cNvSpPr txBox="1"/>
          <p:nvPr/>
        </p:nvSpPr>
        <p:spPr>
          <a:xfrm>
            <a:off x="12408580" y="6449958"/>
            <a:ext cx="2916282" cy="707886"/>
          </a:xfrm>
          <a:prstGeom prst="rect">
            <a:avLst/>
          </a:prstGeom>
          <a:noFill/>
        </p:spPr>
        <p:txBody>
          <a:bodyPr wrap="square" rtlCol="0">
            <a:spAutoFit/>
          </a:bodyPr>
          <a:lstStyle/>
          <a:p>
            <a:pPr algn="ctr"/>
            <a:r>
              <a:rPr lang="ko-KR" altLang="en-US" sz="2000" dirty="0">
                <a:solidFill>
                  <a:schemeClr val="tx1">
                    <a:lumMod val="50000"/>
                    <a:lumOff val="50000"/>
                  </a:schemeClr>
                </a:solidFill>
                <a:latin typeface="나눔바른고딕OTF"/>
              </a:rPr>
              <a:t>상위 수익률을 달성한</a:t>
            </a:r>
            <a:endParaRPr lang="en-US" altLang="ko-KR" sz="2000" dirty="0">
              <a:solidFill>
                <a:schemeClr val="tx1">
                  <a:lumMod val="50000"/>
                  <a:lumOff val="50000"/>
                </a:schemeClr>
              </a:solidFill>
              <a:latin typeface="나눔바른고딕OTF"/>
            </a:endParaRPr>
          </a:p>
          <a:p>
            <a:pPr algn="ctr"/>
            <a:r>
              <a:rPr lang="ko-KR" altLang="en-US" sz="2000" dirty="0">
                <a:solidFill>
                  <a:schemeClr val="tx1">
                    <a:lumMod val="50000"/>
                    <a:lumOff val="50000"/>
                  </a:schemeClr>
                </a:solidFill>
                <a:latin typeface="나눔바른고딕OTF"/>
              </a:rPr>
              <a:t>유저의 오더데이터 공유</a:t>
            </a:r>
          </a:p>
        </p:txBody>
      </p:sp>
    </p:spTree>
    <p:extLst>
      <p:ext uri="{BB962C8B-B14F-4D97-AF65-F5344CB8AC3E}">
        <p14:creationId xmlns:p14="http://schemas.microsoft.com/office/powerpoint/2010/main" val="1635774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Add Features </a:t>
            </a:r>
            <a:r>
              <a:rPr lang="en-US" altLang="ko-KR" sz="1600" dirty="0">
                <a:solidFill>
                  <a:schemeClr val="bg1">
                    <a:lumMod val="50000"/>
                  </a:schemeClr>
                </a:solidFill>
                <a:latin typeface="Bahnschrift" panose="020B0502040204020203" pitchFamily="34" charset="0"/>
              </a:rPr>
              <a:t>: 3 Options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graphicFrame>
        <p:nvGraphicFramePr>
          <p:cNvPr id="7" name="차트 62">
            <a:extLst>
              <a:ext uri="{FF2B5EF4-FFF2-40B4-BE49-F238E27FC236}">
                <a16:creationId xmlns:a16="http://schemas.microsoft.com/office/drawing/2014/main" id="{FE998742-E2CE-4AFF-9667-0CE9DDDC7F52}"/>
              </a:ext>
            </a:extLst>
          </p:cNvPr>
          <p:cNvGraphicFramePr/>
          <p:nvPr>
            <p:extLst>
              <p:ext uri="{D42A27DB-BD31-4B8C-83A1-F6EECF244321}">
                <p14:modId xmlns:p14="http://schemas.microsoft.com/office/powerpoint/2010/main" val="2823307431"/>
              </p:ext>
            </p:extLst>
          </p:nvPr>
        </p:nvGraphicFramePr>
        <p:xfrm>
          <a:off x="4708833" y="2856866"/>
          <a:ext cx="9421137" cy="4303111"/>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3">
            <a:extLst>
              <a:ext uri="{FF2B5EF4-FFF2-40B4-BE49-F238E27FC236}">
                <a16:creationId xmlns:a16="http://schemas.microsoft.com/office/drawing/2014/main" id="{1C111A8B-59EA-4730-8987-C472C61C60E3}"/>
              </a:ext>
            </a:extLst>
          </p:cNvPr>
          <p:cNvGrpSpPr/>
          <p:nvPr/>
        </p:nvGrpSpPr>
        <p:grpSpPr>
          <a:xfrm>
            <a:off x="5325874" y="7561122"/>
            <a:ext cx="8187053" cy="276743"/>
            <a:chOff x="3881029" y="3284984"/>
            <a:chExt cx="6164578" cy="216024"/>
          </a:xfrm>
        </p:grpSpPr>
        <p:sp>
          <p:nvSpPr>
            <p:cNvPr id="9" name="Right Arrow 4">
              <a:extLst>
                <a:ext uri="{FF2B5EF4-FFF2-40B4-BE49-F238E27FC236}">
                  <a16:creationId xmlns:a16="http://schemas.microsoft.com/office/drawing/2014/main" id="{C8CDF669-5B0D-4B7F-A165-DBEBE65F8A00}"/>
                </a:ext>
              </a:extLst>
            </p:cNvPr>
            <p:cNvSpPr/>
            <p:nvPr/>
          </p:nvSpPr>
          <p:spPr>
            <a:xfrm>
              <a:off x="4025045" y="3284984"/>
              <a:ext cx="6020562" cy="216024"/>
            </a:xfrm>
            <a:prstGeom prst="rightArrow">
              <a:avLst>
                <a:gd name="adj1" fmla="val 45068"/>
                <a:gd name="adj2" fmla="val 6664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10" name="Oval 5">
              <a:extLst>
                <a:ext uri="{FF2B5EF4-FFF2-40B4-BE49-F238E27FC236}">
                  <a16:creationId xmlns:a16="http://schemas.microsoft.com/office/drawing/2014/main" id="{1FE8BE3E-01A2-456D-A2AC-E0BFC33805A9}"/>
                </a:ext>
              </a:extLst>
            </p:cNvPr>
            <p:cNvSpPr/>
            <p:nvPr/>
          </p:nvSpPr>
          <p:spPr>
            <a:xfrm>
              <a:off x="3881029" y="3284984"/>
              <a:ext cx="216024"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sp>
        <p:nvSpPr>
          <p:cNvPr id="29" name="Freeform 20">
            <a:extLst>
              <a:ext uri="{FF2B5EF4-FFF2-40B4-BE49-F238E27FC236}">
                <a16:creationId xmlns:a16="http://schemas.microsoft.com/office/drawing/2014/main" id="{812D4BA0-9261-4560-B3BD-41C58344F158}"/>
              </a:ext>
            </a:extLst>
          </p:cNvPr>
          <p:cNvSpPr/>
          <p:nvPr/>
        </p:nvSpPr>
        <p:spPr>
          <a:xfrm>
            <a:off x="14935200" y="7561122"/>
            <a:ext cx="3203596" cy="2439814"/>
          </a:xfrm>
          <a:custGeom>
            <a:avLst/>
            <a:gdLst/>
            <a:ahLst/>
            <a:cxnLst/>
            <a:rect l="l" t="t" r="r" b="b"/>
            <a:pathLst>
              <a:path w="5126836" h="3409346">
                <a:moveTo>
                  <a:pt x="0" y="0"/>
                </a:moveTo>
                <a:lnTo>
                  <a:pt x="5126837" y="0"/>
                </a:lnTo>
                <a:lnTo>
                  <a:pt x="5126837" y="3409347"/>
                </a:lnTo>
                <a:lnTo>
                  <a:pt x="0" y="3409347"/>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glow rad="127000">
              <a:schemeClr val="accent1">
                <a:alpha val="23000"/>
              </a:schemeClr>
            </a:glow>
          </a:effectLst>
        </p:spPr>
      </p:sp>
      <p:grpSp>
        <p:nvGrpSpPr>
          <p:cNvPr id="31" name="Group 11">
            <a:extLst>
              <a:ext uri="{FF2B5EF4-FFF2-40B4-BE49-F238E27FC236}">
                <a16:creationId xmlns:a16="http://schemas.microsoft.com/office/drawing/2014/main" id="{A413BA4E-ADDB-4FF3-B3D0-45ABBF137E4E}"/>
              </a:ext>
            </a:extLst>
          </p:cNvPr>
          <p:cNvGrpSpPr/>
          <p:nvPr/>
        </p:nvGrpSpPr>
        <p:grpSpPr>
          <a:xfrm>
            <a:off x="4800600" y="2147236"/>
            <a:ext cx="2816476" cy="1088492"/>
            <a:chOff x="0" y="-47625"/>
            <a:chExt cx="1498352" cy="763329"/>
          </a:xfrm>
        </p:grpSpPr>
        <p:sp>
          <p:nvSpPr>
            <p:cNvPr id="32" name="Freeform 12">
              <a:extLst>
                <a:ext uri="{FF2B5EF4-FFF2-40B4-BE49-F238E27FC236}">
                  <a16:creationId xmlns:a16="http://schemas.microsoft.com/office/drawing/2014/main" id="{E935BE04-4300-4947-BB0D-3EF56CEB6BBD}"/>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33" name="TextBox 13">
              <a:extLst>
                <a:ext uri="{FF2B5EF4-FFF2-40B4-BE49-F238E27FC236}">
                  <a16:creationId xmlns:a16="http://schemas.microsoft.com/office/drawing/2014/main" id="{31E07A71-20F7-4DD9-9D82-501B5D776FE3}"/>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4" name="TextBox 33">
            <a:extLst>
              <a:ext uri="{FF2B5EF4-FFF2-40B4-BE49-F238E27FC236}">
                <a16:creationId xmlns:a16="http://schemas.microsoft.com/office/drawing/2014/main" id="{92EB6957-42CC-4576-BBE1-7AC1F9180B94}"/>
              </a:ext>
            </a:extLst>
          </p:cNvPr>
          <p:cNvSpPr txBox="1"/>
          <p:nvPr/>
        </p:nvSpPr>
        <p:spPr>
          <a:xfrm>
            <a:off x="4725861" y="2384174"/>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안정적인 수익 전략</a:t>
            </a:r>
            <a:endParaRPr lang="en-US" sz="1958" dirty="0">
              <a:solidFill>
                <a:srgbClr val="FFFFFF"/>
              </a:solidFill>
              <a:latin typeface="Source Han Sans KR Bold"/>
              <a:ea typeface="Source Han Sans KR Bold"/>
            </a:endParaRPr>
          </a:p>
        </p:txBody>
      </p:sp>
      <p:sp>
        <p:nvSpPr>
          <p:cNvPr id="35" name="TextBox 34">
            <a:extLst>
              <a:ext uri="{FF2B5EF4-FFF2-40B4-BE49-F238E27FC236}">
                <a16:creationId xmlns:a16="http://schemas.microsoft.com/office/drawing/2014/main" id="{76FD2B49-5BFD-4B3D-ADEC-36EB9F8BF276}"/>
              </a:ext>
            </a:extLst>
          </p:cNvPr>
          <p:cNvSpPr txBox="1"/>
          <p:nvPr/>
        </p:nvSpPr>
        <p:spPr>
          <a:xfrm>
            <a:off x="5180137" y="2719767"/>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Fixed Strategy</a:t>
            </a:r>
            <a:endParaRPr lang="ko-KR" altLang="en-US" dirty="0"/>
          </a:p>
        </p:txBody>
      </p:sp>
      <p:grpSp>
        <p:nvGrpSpPr>
          <p:cNvPr id="36" name="Group 11">
            <a:extLst>
              <a:ext uri="{FF2B5EF4-FFF2-40B4-BE49-F238E27FC236}">
                <a16:creationId xmlns:a16="http://schemas.microsoft.com/office/drawing/2014/main" id="{96F66EBF-6121-4285-A7A3-94997A4D5F7F}"/>
              </a:ext>
            </a:extLst>
          </p:cNvPr>
          <p:cNvGrpSpPr/>
          <p:nvPr/>
        </p:nvGrpSpPr>
        <p:grpSpPr>
          <a:xfrm>
            <a:off x="8071350" y="2147236"/>
            <a:ext cx="2891215" cy="1088492"/>
            <a:chOff x="0" y="-47625"/>
            <a:chExt cx="1498352" cy="763329"/>
          </a:xfrm>
        </p:grpSpPr>
        <p:sp>
          <p:nvSpPr>
            <p:cNvPr id="37" name="Freeform 12">
              <a:extLst>
                <a:ext uri="{FF2B5EF4-FFF2-40B4-BE49-F238E27FC236}">
                  <a16:creationId xmlns:a16="http://schemas.microsoft.com/office/drawing/2014/main" id="{CC525218-CDB4-4EEA-9685-73761CB08D9F}"/>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38" name="TextBox 13">
              <a:extLst>
                <a:ext uri="{FF2B5EF4-FFF2-40B4-BE49-F238E27FC236}">
                  <a16:creationId xmlns:a16="http://schemas.microsoft.com/office/drawing/2014/main" id="{8723DEE8-CB23-4274-8457-15F7AF7A9293}"/>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9" name="TextBox 33">
            <a:extLst>
              <a:ext uri="{FF2B5EF4-FFF2-40B4-BE49-F238E27FC236}">
                <a16:creationId xmlns:a16="http://schemas.microsoft.com/office/drawing/2014/main" id="{EA13370D-8851-47EE-A9FB-1E47B585DD91}"/>
              </a:ext>
            </a:extLst>
          </p:cNvPr>
          <p:cNvSpPr txBox="1"/>
          <p:nvPr/>
        </p:nvSpPr>
        <p:spPr>
          <a:xfrm>
            <a:off x="7985254" y="2384174"/>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양방향 거래 기능 구현</a:t>
            </a:r>
            <a:endParaRPr lang="en-US" sz="1958" dirty="0">
              <a:solidFill>
                <a:srgbClr val="FFFFFF"/>
              </a:solidFill>
              <a:latin typeface="Source Han Sans KR Bold"/>
              <a:ea typeface="Source Han Sans KR Bold"/>
            </a:endParaRPr>
          </a:p>
        </p:txBody>
      </p:sp>
      <p:sp>
        <p:nvSpPr>
          <p:cNvPr id="40" name="TextBox 39">
            <a:extLst>
              <a:ext uri="{FF2B5EF4-FFF2-40B4-BE49-F238E27FC236}">
                <a16:creationId xmlns:a16="http://schemas.microsoft.com/office/drawing/2014/main" id="{28317628-DE45-477F-8013-7F76F54E56CC}"/>
              </a:ext>
            </a:extLst>
          </p:cNvPr>
          <p:cNvSpPr txBox="1"/>
          <p:nvPr/>
        </p:nvSpPr>
        <p:spPr>
          <a:xfrm>
            <a:off x="8450888" y="2716239"/>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Hedge</a:t>
            </a:r>
            <a:r>
              <a:rPr lang="ko-KR" altLang="en-US" dirty="0">
                <a:solidFill>
                  <a:schemeClr val="bg1">
                    <a:lumMod val="50000"/>
                  </a:schemeClr>
                </a:solidFill>
                <a:latin typeface="Bahnschrift" panose="020B0502040204020203" pitchFamily="34" charset="0"/>
              </a:rPr>
              <a:t> </a:t>
            </a:r>
            <a:r>
              <a:rPr lang="en-US" altLang="ko-KR" dirty="0">
                <a:solidFill>
                  <a:schemeClr val="bg1">
                    <a:lumMod val="50000"/>
                  </a:schemeClr>
                </a:solidFill>
                <a:latin typeface="Bahnschrift" panose="020B0502040204020203" pitchFamily="34" charset="0"/>
              </a:rPr>
              <a:t>Option</a:t>
            </a:r>
            <a:endParaRPr lang="ko-KR" altLang="en-US" dirty="0"/>
          </a:p>
        </p:txBody>
      </p:sp>
      <p:grpSp>
        <p:nvGrpSpPr>
          <p:cNvPr id="41" name="Group 11">
            <a:extLst>
              <a:ext uri="{FF2B5EF4-FFF2-40B4-BE49-F238E27FC236}">
                <a16:creationId xmlns:a16="http://schemas.microsoft.com/office/drawing/2014/main" id="{D25AE149-F7E2-43E5-ADEF-7D41902BEDFA}"/>
              </a:ext>
            </a:extLst>
          </p:cNvPr>
          <p:cNvGrpSpPr/>
          <p:nvPr/>
        </p:nvGrpSpPr>
        <p:grpSpPr>
          <a:xfrm>
            <a:off x="11342100" y="2147236"/>
            <a:ext cx="2373899" cy="1088492"/>
            <a:chOff x="0" y="-47625"/>
            <a:chExt cx="1498352" cy="763329"/>
          </a:xfrm>
        </p:grpSpPr>
        <p:sp>
          <p:nvSpPr>
            <p:cNvPr id="42" name="Freeform 12">
              <a:extLst>
                <a:ext uri="{FF2B5EF4-FFF2-40B4-BE49-F238E27FC236}">
                  <a16:creationId xmlns:a16="http://schemas.microsoft.com/office/drawing/2014/main" id="{B32D434F-BE7E-4AE1-BCAE-6C6B9C3B53AC}"/>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43" name="TextBox 13">
              <a:extLst>
                <a:ext uri="{FF2B5EF4-FFF2-40B4-BE49-F238E27FC236}">
                  <a16:creationId xmlns:a16="http://schemas.microsoft.com/office/drawing/2014/main" id="{43060BCB-F59F-4365-BAFA-DE7539116391}"/>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4" name="TextBox 33">
            <a:extLst>
              <a:ext uri="{FF2B5EF4-FFF2-40B4-BE49-F238E27FC236}">
                <a16:creationId xmlns:a16="http://schemas.microsoft.com/office/drawing/2014/main" id="{54F2E490-D2D5-4B9F-B3F0-D6152B6999E5}"/>
              </a:ext>
            </a:extLst>
          </p:cNvPr>
          <p:cNvSpPr txBox="1"/>
          <p:nvPr/>
        </p:nvSpPr>
        <p:spPr>
          <a:xfrm>
            <a:off x="11034378" y="2385008"/>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유저간 전략 공유</a:t>
            </a:r>
            <a:endParaRPr lang="en-US" sz="1958" dirty="0">
              <a:solidFill>
                <a:srgbClr val="FFFFFF"/>
              </a:solidFill>
              <a:latin typeface="Source Han Sans KR Bold"/>
              <a:ea typeface="Source Han Sans KR Bold"/>
            </a:endParaRPr>
          </a:p>
        </p:txBody>
      </p:sp>
      <p:sp>
        <p:nvSpPr>
          <p:cNvPr id="45" name="TextBox 44">
            <a:extLst>
              <a:ext uri="{FF2B5EF4-FFF2-40B4-BE49-F238E27FC236}">
                <a16:creationId xmlns:a16="http://schemas.microsoft.com/office/drawing/2014/main" id="{13367838-9554-4AA1-B490-D7E33810F64F}"/>
              </a:ext>
            </a:extLst>
          </p:cNvPr>
          <p:cNvSpPr txBox="1"/>
          <p:nvPr/>
        </p:nvSpPr>
        <p:spPr>
          <a:xfrm>
            <a:off x="11488654" y="2717106"/>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Copy Trading</a:t>
            </a:r>
            <a:endParaRPr lang="ko-KR" altLang="en-US" dirty="0"/>
          </a:p>
        </p:txBody>
      </p:sp>
    </p:spTree>
    <p:extLst>
      <p:ext uri="{BB962C8B-B14F-4D97-AF65-F5344CB8AC3E}">
        <p14:creationId xmlns:p14="http://schemas.microsoft.com/office/powerpoint/2010/main" val="1243426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Market Condition</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grpSp>
        <p:nvGrpSpPr>
          <p:cNvPr id="7" name="Group 2">
            <a:extLst>
              <a:ext uri="{FF2B5EF4-FFF2-40B4-BE49-F238E27FC236}">
                <a16:creationId xmlns:a16="http://schemas.microsoft.com/office/drawing/2014/main" id="{EDA1A713-A003-482B-8DB3-3163E6371B1C}"/>
              </a:ext>
            </a:extLst>
          </p:cNvPr>
          <p:cNvGrpSpPr/>
          <p:nvPr/>
        </p:nvGrpSpPr>
        <p:grpSpPr>
          <a:xfrm>
            <a:off x="7004356" y="3816260"/>
            <a:ext cx="4190766" cy="3474802"/>
            <a:chOff x="3198596" y="2815122"/>
            <a:chExt cx="2390416" cy="1982029"/>
          </a:xfrm>
        </p:grpSpPr>
        <p:sp>
          <p:nvSpPr>
            <p:cNvPr id="8" name="Right Arrow 4">
              <a:extLst>
                <a:ext uri="{FF2B5EF4-FFF2-40B4-BE49-F238E27FC236}">
                  <a16:creationId xmlns:a16="http://schemas.microsoft.com/office/drawing/2014/main" id="{905A9FC2-F40B-453E-BED9-91787A577453}"/>
                </a:ext>
              </a:extLst>
            </p:cNvPr>
            <p:cNvSpPr/>
            <p:nvPr/>
          </p:nvSpPr>
          <p:spPr>
            <a:xfrm rot="10800000">
              <a:off x="3198596" y="3621693"/>
              <a:ext cx="1584176" cy="1175458"/>
            </a:xfrm>
            <a:prstGeom prst="rightArrow">
              <a:avLst/>
            </a:prstGeom>
            <a:solidFill>
              <a:srgbClr val="FF5757"/>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9" name="Right Arrow 5">
              <a:extLst>
                <a:ext uri="{FF2B5EF4-FFF2-40B4-BE49-F238E27FC236}">
                  <a16:creationId xmlns:a16="http://schemas.microsoft.com/office/drawing/2014/main" id="{00C78259-2F6A-4425-B06C-C0C034C14598}"/>
                </a:ext>
              </a:extLst>
            </p:cNvPr>
            <p:cNvSpPr/>
            <p:nvPr/>
          </p:nvSpPr>
          <p:spPr>
            <a:xfrm>
              <a:off x="3886629" y="2815122"/>
              <a:ext cx="1702383" cy="1273047"/>
            </a:xfrm>
            <a:prstGeom prst="rightArrow">
              <a:avLst/>
            </a:prstGeom>
            <a:solidFill>
              <a:schemeClr val="accent3"/>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grpSp>
      <p:sp>
        <p:nvSpPr>
          <p:cNvPr id="10" name="Block Arc 5">
            <a:extLst>
              <a:ext uri="{FF2B5EF4-FFF2-40B4-BE49-F238E27FC236}">
                <a16:creationId xmlns:a16="http://schemas.microsoft.com/office/drawing/2014/main" id="{127554BE-6B82-4EF4-A3A3-F4FB3E839C43}"/>
              </a:ext>
            </a:extLst>
          </p:cNvPr>
          <p:cNvSpPr/>
          <p:nvPr/>
        </p:nvSpPr>
        <p:spPr>
          <a:xfrm rot="5400000">
            <a:off x="6112795" y="2529289"/>
            <a:ext cx="5838412" cy="5838412"/>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sp>
        <p:nvSpPr>
          <p:cNvPr id="11" name="Block Arc 6">
            <a:extLst>
              <a:ext uri="{FF2B5EF4-FFF2-40B4-BE49-F238E27FC236}">
                <a16:creationId xmlns:a16="http://schemas.microsoft.com/office/drawing/2014/main" id="{B75499A7-7F2D-47CA-A6EC-B21947453B4D}"/>
              </a:ext>
            </a:extLst>
          </p:cNvPr>
          <p:cNvSpPr/>
          <p:nvPr/>
        </p:nvSpPr>
        <p:spPr>
          <a:xfrm rot="16200000">
            <a:off x="6112795" y="2529289"/>
            <a:ext cx="5838412" cy="5838412"/>
          </a:xfrm>
          <a:prstGeom prst="blockArc">
            <a:avLst>
              <a:gd name="adj1" fmla="val 11864761"/>
              <a:gd name="adj2" fmla="val 20578708"/>
              <a:gd name="adj3" fmla="val 1002"/>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sp>
        <p:nvSpPr>
          <p:cNvPr id="12" name="TextBox 11">
            <a:extLst>
              <a:ext uri="{FF2B5EF4-FFF2-40B4-BE49-F238E27FC236}">
                <a16:creationId xmlns:a16="http://schemas.microsoft.com/office/drawing/2014/main" id="{568EDFE3-8F49-4316-9A59-2C8A94B695FB}"/>
              </a:ext>
            </a:extLst>
          </p:cNvPr>
          <p:cNvSpPr txBox="1"/>
          <p:nvPr/>
        </p:nvSpPr>
        <p:spPr>
          <a:xfrm>
            <a:off x="11871160" y="2328451"/>
            <a:ext cx="3769250" cy="400110"/>
          </a:xfrm>
          <a:prstGeom prst="rect">
            <a:avLst/>
          </a:prstGeom>
          <a:noFill/>
        </p:spPr>
        <p:txBody>
          <a:bodyPr wrap="square" rtlCol="0">
            <a:spAutoFit/>
          </a:bodyPr>
          <a:lstStyle/>
          <a:p>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Option B : Bullish Market</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17" name="TextBox 16">
            <a:extLst>
              <a:ext uri="{FF2B5EF4-FFF2-40B4-BE49-F238E27FC236}">
                <a16:creationId xmlns:a16="http://schemas.microsoft.com/office/drawing/2014/main" id="{4A942CA8-8686-4B74-A2AB-62A241A39DDA}"/>
              </a:ext>
            </a:extLst>
          </p:cNvPr>
          <p:cNvSpPr txBox="1"/>
          <p:nvPr/>
        </p:nvSpPr>
        <p:spPr>
          <a:xfrm>
            <a:off x="13292910" y="5022321"/>
            <a:ext cx="3769250" cy="400110"/>
          </a:xfrm>
          <a:prstGeom prst="rect">
            <a:avLst/>
          </a:prstGeom>
          <a:noFill/>
        </p:spPr>
        <p:txBody>
          <a:bodyPr wrap="square" rtlCol="0">
            <a:spAutoFit/>
          </a:bodyPr>
          <a:lstStyle/>
          <a:p>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Fixed Strategy</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18" name="TextBox 17">
            <a:extLst>
              <a:ext uri="{FF2B5EF4-FFF2-40B4-BE49-F238E27FC236}">
                <a16:creationId xmlns:a16="http://schemas.microsoft.com/office/drawing/2014/main" id="{A155D82E-FAD0-438D-BD24-399DD8E2FC6E}"/>
              </a:ext>
            </a:extLst>
          </p:cNvPr>
          <p:cNvSpPr txBox="1"/>
          <p:nvPr/>
        </p:nvSpPr>
        <p:spPr>
          <a:xfrm>
            <a:off x="11871160" y="7348759"/>
            <a:ext cx="3769250" cy="400110"/>
          </a:xfrm>
          <a:prstGeom prst="rect">
            <a:avLst/>
          </a:prstGeom>
          <a:noFill/>
        </p:spPr>
        <p:txBody>
          <a:bodyPr wrap="square" rtlCol="0">
            <a:spAutoFit/>
          </a:bodyPr>
          <a:lstStyle/>
          <a:p>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Custom Strategy</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19" name="TextBox 18">
            <a:extLst>
              <a:ext uri="{FF2B5EF4-FFF2-40B4-BE49-F238E27FC236}">
                <a16:creationId xmlns:a16="http://schemas.microsoft.com/office/drawing/2014/main" id="{B1ACE890-C0F9-4E09-A9DB-6126C9B437AD}"/>
              </a:ext>
            </a:extLst>
          </p:cNvPr>
          <p:cNvSpPr txBox="1"/>
          <p:nvPr/>
        </p:nvSpPr>
        <p:spPr>
          <a:xfrm>
            <a:off x="2284893" y="2328445"/>
            <a:ext cx="3901332" cy="400110"/>
          </a:xfrm>
          <a:prstGeom prst="rect">
            <a:avLst/>
          </a:prstGeom>
          <a:noFill/>
        </p:spPr>
        <p:txBody>
          <a:bodyPr wrap="square" rtlCol="0">
            <a:spAutoFit/>
          </a:bodyPr>
          <a:lstStyle/>
          <a:p>
            <a:pPr algn="ct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Option A : Bearish Market</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20" name="TextBox 19">
            <a:extLst>
              <a:ext uri="{FF2B5EF4-FFF2-40B4-BE49-F238E27FC236}">
                <a16:creationId xmlns:a16="http://schemas.microsoft.com/office/drawing/2014/main" id="{52F73488-B803-43A1-B548-9C0D380CBA07}"/>
              </a:ext>
            </a:extLst>
          </p:cNvPr>
          <p:cNvSpPr txBox="1"/>
          <p:nvPr/>
        </p:nvSpPr>
        <p:spPr>
          <a:xfrm>
            <a:off x="1559794" y="5462167"/>
            <a:ext cx="3710986" cy="400110"/>
          </a:xfrm>
          <a:prstGeom prst="rect">
            <a:avLst/>
          </a:prstGeom>
          <a:noFill/>
        </p:spPr>
        <p:txBody>
          <a:bodyPr wrap="square" rtlCol="0">
            <a:spAutoFit/>
          </a:bodyPr>
          <a:lstStyle/>
          <a:p>
            <a:pPr algn="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Hedge</a:t>
            </a:r>
            <a:r>
              <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 </a:t>
            </a: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Option</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21" name="TextBox 20">
            <a:extLst>
              <a:ext uri="{FF2B5EF4-FFF2-40B4-BE49-F238E27FC236}">
                <a16:creationId xmlns:a16="http://schemas.microsoft.com/office/drawing/2014/main" id="{19429695-5DE2-4E79-8F9A-D0C779AF11E9}"/>
              </a:ext>
            </a:extLst>
          </p:cNvPr>
          <p:cNvSpPr txBox="1"/>
          <p:nvPr/>
        </p:nvSpPr>
        <p:spPr>
          <a:xfrm>
            <a:off x="2117131" y="7286997"/>
            <a:ext cx="3901332" cy="400110"/>
          </a:xfrm>
          <a:prstGeom prst="rect">
            <a:avLst/>
          </a:prstGeom>
          <a:noFill/>
        </p:spPr>
        <p:txBody>
          <a:bodyPr wrap="square" rtlCol="0">
            <a:spAutoFit/>
          </a:bodyPr>
          <a:lstStyle/>
          <a:p>
            <a:pPr algn="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Copy Trading</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23" name="TextBox 22">
            <a:extLst>
              <a:ext uri="{FF2B5EF4-FFF2-40B4-BE49-F238E27FC236}">
                <a16:creationId xmlns:a16="http://schemas.microsoft.com/office/drawing/2014/main" id="{D8B10553-8803-4974-B7C2-E8783F289427}"/>
              </a:ext>
            </a:extLst>
          </p:cNvPr>
          <p:cNvSpPr txBox="1"/>
          <p:nvPr/>
        </p:nvSpPr>
        <p:spPr>
          <a:xfrm>
            <a:off x="9179181" y="4728002"/>
            <a:ext cx="1713136" cy="415498"/>
          </a:xfrm>
          <a:prstGeom prst="rect">
            <a:avLst/>
          </a:prstGeom>
          <a:noFill/>
        </p:spPr>
        <p:txBody>
          <a:bodyPr wrap="square" rtlCol="0" anchor="ctr">
            <a:spAutoFit/>
          </a:bodyPr>
          <a:lstStyle/>
          <a:p>
            <a:pPr algn="ctr"/>
            <a:r>
              <a:rPr lang="en-US" altLang="ko-KR" sz="2100" b="1" dirty="0">
                <a:solidFill>
                  <a:schemeClr val="bg1"/>
                </a:solidFill>
                <a:cs typeface="Arial" pitchFamily="34" charset="0"/>
              </a:rPr>
              <a:t>Option A</a:t>
            </a:r>
            <a:endParaRPr lang="ko-KR" altLang="en-US" sz="2100" b="1" dirty="0">
              <a:solidFill>
                <a:schemeClr val="bg1"/>
              </a:solidFill>
              <a:cs typeface="Arial" pitchFamily="34" charset="0"/>
            </a:endParaRPr>
          </a:p>
        </p:txBody>
      </p:sp>
      <p:sp>
        <p:nvSpPr>
          <p:cNvPr id="24" name="TextBox 23">
            <a:extLst>
              <a:ext uri="{FF2B5EF4-FFF2-40B4-BE49-F238E27FC236}">
                <a16:creationId xmlns:a16="http://schemas.microsoft.com/office/drawing/2014/main" id="{6DC1C8B4-EE0A-420D-8E64-3D1E6236BD36}"/>
              </a:ext>
            </a:extLst>
          </p:cNvPr>
          <p:cNvSpPr txBox="1"/>
          <p:nvPr/>
        </p:nvSpPr>
        <p:spPr>
          <a:xfrm>
            <a:off x="7381003" y="6048656"/>
            <a:ext cx="1713136" cy="415498"/>
          </a:xfrm>
          <a:prstGeom prst="rect">
            <a:avLst/>
          </a:prstGeom>
          <a:noFill/>
        </p:spPr>
        <p:txBody>
          <a:bodyPr wrap="square" rtlCol="0" anchor="ctr">
            <a:spAutoFit/>
          </a:bodyPr>
          <a:lstStyle/>
          <a:p>
            <a:pPr algn="ctr"/>
            <a:r>
              <a:rPr lang="en-US" altLang="ko-KR" sz="2100" b="1" dirty="0">
                <a:solidFill>
                  <a:schemeClr val="bg1"/>
                </a:solidFill>
                <a:cs typeface="Arial" pitchFamily="34" charset="0"/>
              </a:rPr>
              <a:t>Option B</a:t>
            </a:r>
            <a:endParaRPr lang="ko-KR" altLang="en-US" sz="2100" b="1" dirty="0">
              <a:solidFill>
                <a:schemeClr val="bg1"/>
              </a:solidFill>
              <a:cs typeface="Arial" pitchFamily="34" charset="0"/>
            </a:endParaRPr>
          </a:p>
        </p:txBody>
      </p:sp>
      <p:cxnSp>
        <p:nvCxnSpPr>
          <p:cNvPr id="25" name="Elbow Connector 29">
            <a:extLst>
              <a:ext uri="{FF2B5EF4-FFF2-40B4-BE49-F238E27FC236}">
                <a16:creationId xmlns:a16="http://schemas.microsoft.com/office/drawing/2014/main" id="{708AADEF-37E7-44CD-9A6C-1D0B532AAD9D}"/>
              </a:ext>
            </a:extLst>
          </p:cNvPr>
          <p:cNvCxnSpPr/>
          <p:nvPr/>
        </p:nvCxnSpPr>
        <p:spPr>
          <a:xfrm rot="10800000">
            <a:off x="6315134" y="7555923"/>
            <a:ext cx="1166430" cy="398668"/>
          </a:xfrm>
          <a:prstGeom prst="bentConnector3">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30">
            <a:extLst>
              <a:ext uri="{FF2B5EF4-FFF2-40B4-BE49-F238E27FC236}">
                <a16:creationId xmlns:a16="http://schemas.microsoft.com/office/drawing/2014/main" id="{D497589F-D171-4679-912B-B1A748A4F63A}"/>
              </a:ext>
            </a:extLst>
          </p:cNvPr>
          <p:cNvCxnSpPr>
            <a:cxnSpLocks/>
          </p:cNvCxnSpPr>
          <p:nvPr/>
        </p:nvCxnSpPr>
        <p:spPr>
          <a:xfrm>
            <a:off x="11846106" y="4261405"/>
            <a:ext cx="2435894" cy="565984"/>
          </a:xfrm>
          <a:prstGeom prst="bentConnector3">
            <a:avLst>
              <a:gd name="adj1" fmla="val 100894"/>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Elbow Connector 31">
            <a:extLst>
              <a:ext uri="{FF2B5EF4-FFF2-40B4-BE49-F238E27FC236}">
                <a16:creationId xmlns:a16="http://schemas.microsoft.com/office/drawing/2014/main" id="{1FA8C084-B52A-4326-AAE2-780837833BE2}"/>
              </a:ext>
            </a:extLst>
          </p:cNvPr>
          <p:cNvCxnSpPr/>
          <p:nvPr/>
        </p:nvCxnSpPr>
        <p:spPr>
          <a:xfrm flipH="1" flipV="1">
            <a:off x="4433686" y="6329250"/>
            <a:ext cx="2026766" cy="559338"/>
          </a:xfrm>
          <a:prstGeom prst="bentConnector2">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30">
            <a:extLst>
              <a:ext uri="{FF2B5EF4-FFF2-40B4-BE49-F238E27FC236}">
                <a16:creationId xmlns:a16="http://schemas.microsoft.com/office/drawing/2014/main" id="{7C040492-5302-430A-AB4C-AA0E7FC742AE}"/>
              </a:ext>
            </a:extLst>
          </p:cNvPr>
          <p:cNvSpPr/>
          <p:nvPr/>
        </p:nvSpPr>
        <p:spPr>
          <a:xfrm>
            <a:off x="10218513" y="2692099"/>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29" name="Oval 31">
            <a:extLst>
              <a:ext uri="{FF2B5EF4-FFF2-40B4-BE49-F238E27FC236}">
                <a16:creationId xmlns:a16="http://schemas.microsoft.com/office/drawing/2014/main" id="{07682AC9-2E67-4115-A199-8AEA87A236FA}"/>
              </a:ext>
            </a:extLst>
          </p:cNvPr>
          <p:cNvSpPr/>
          <p:nvPr/>
        </p:nvSpPr>
        <p:spPr>
          <a:xfrm>
            <a:off x="11359389" y="4000385"/>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0" name="Oval 32">
            <a:extLst>
              <a:ext uri="{FF2B5EF4-FFF2-40B4-BE49-F238E27FC236}">
                <a16:creationId xmlns:a16="http://schemas.microsoft.com/office/drawing/2014/main" id="{7E6F7820-0443-4EF6-8692-54FFB105A7D5}"/>
              </a:ext>
            </a:extLst>
          </p:cNvPr>
          <p:cNvSpPr/>
          <p:nvPr/>
        </p:nvSpPr>
        <p:spPr>
          <a:xfrm>
            <a:off x="10218513" y="7685309"/>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1" name="Oval 33">
            <a:extLst>
              <a:ext uri="{FF2B5EF4-FFF2-40B4-BE49-F238E27FC236}">
                <a16:creationId xmlns:a16="http://schemas.microsoft.com/office/drawing/2014/main" id="{B7ACA2CE-1775-4B50-9441-7C349040080F}"/>
              </a:ext>
            </a:extLst>
          </p:cNvPr>
          <p:cNvSpPr/>
          <p:nvPr/>
        </p:nvSpPr>
        <p:spPr>
          <a:xfrm>
            <a:off x="7375961" y="7685309"/>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2" name="Oval 34">
            <a:extLst>
              <a:ext uri="{FF2B5EF4-FFF2-40B4-BE49-F238E27FC236}">
                <a16:creationId xmlns:a16="http://schemas.microsoft.com/office/drawing/2014/main" id="{E30BE701-F29E-40A1-B1F6-B5338C302BB7}"/>
              </a:ext>
            </a:extLst>
          </p:cNvPr>
          <p:cNvSpPr/>
          <p:nvPr/>
        </p:nvSpPr>
        <p:spPr>
          <a:xfrm>
            <a:off x="7375961" y="2692099"/>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3" name="Oval 35">
            <a:extLst>
              <a:ext uri="{FF2B5EF4-FFF2-40B4-BE49-F238E27FC236}">
                <a16:creationId xmlns:a16="http://schemas.microsoft.com/office/drawing/2014/main" id="{56A488E5-5F2F-472E-B4AC-D253628873D7}"/>
              </a:ext>
            </a:extLst>
          </p:cNvPr>
          <p:cNvSpPr/>
          <p:nvPr/>
        </p:nvSpPr>
        <p:spPr>
          <a:xfrm>
            <a:off x="6248763" y="6597173"/>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cxnSp>
        <p:nvCxnSpPr>
          <p:cNvPr id="34" name="Elbow Connector 39">
            <a:extLst>
              <a:ext uri="{FF2B5EF4-FFF2-40B4-BE49-F238E27FC236}">
                <a16:creationId xmlns:a16="http://schemas.microsoft.com/office/drawing/2014/main" id="{B0E885BC-B2DF-4B93-839A-743C39D5A93B}"/>
              </a:ext>
            </a:extLst>
          </p:cNvPr>
          <p:cNvCxnSpPr/>
          <p:nvPr/>
        </p:nvCxnSpPr>
        <p:spPr>
          <a:xfrm rot="10800000" flipH="1">
            <a:off x="10607466" y="7555921"/>
            <a:ext cx="1166430" cy="398668"/>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5" name="Elbow Connector 40">
            <a:extLst>
              <a:ext uri="{FF2B5EF4-FFF2-40B4-BE49-F238E27FC236}">
                <a16:creationId xmlns:a16="http://schemas.microsoft.com/office/drawing/2014/main" id="{D59DBEC6-97F7-4A00-99FF-9BF61ECBA87B}"/>
              </a:ext>
            </a:extLst>
          </p:cNvPr>
          <p:cNvCxnSpPr/>
          <p:nvPr/>
        </p:nvCxnSpPr>
        <p:spPr>
          <a:xfrm rot="10800000">
            <a:off x="6315134" y="2589343"/>
            <a:ext cx="1166430" cy="398668"/>
          </a:xfrm>
          <a:prstGeom prst="bentConnector3">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Elbow Connector 41">
            <a:extLst>
              <a:ext uri="{FF2B5EF4-FFF2-40B4-BE49-F238E27FC236}">
                <a16:creationId xmlns:a16="http://schemas.microsoft.com/office/drawing/2014/main" id="{F67F94DA-A868-47AF-AA21-B0C181338E9C}"/>
              </a:ext>
            </a:extLst>
          </p:cNvPr>
          <p:cNvCxnSpPr/>
          <p:nvPr/>
        </p:nvCxnSpPr>
        <p:spPr>
          <a:xfrm rot="10800000" flipH="1">
            <a:off x="10607464" y="2589343"/>
            <a:ext cx="1166430" cy="398668"/>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7" name="Donut 8">
            <a:extLst>
              <a:ext uri="{FF2B5EF4-FFF2-40B4-BE49-F238E27FC236}">
                <a16:creationId xmlns:a16="http://schemas.microsoft.com/office/drawing/2014/main" id="{E9A9CD28-DCEE-4B6B-9DC8-7454421186E4}"/>
              </a:ext>
            </a:extLst>
          </p:cNvPr>
          <p:cNvSpPr/>
          <p:nvPr/>
        </p:nvSpPr>
        <p:spPr>
          <a:xfrm>
            <a:off x="8992467" y="5954609"/>
            <a:ext cx="512120" cy="61214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38" name="Donut 39">
            <a:extLst>
              <a:ext uri="{FF2B5EF4-FFF2-40B4-BE49-F238E27FC236}">
                <a16:creationId xmlns:a16="http://schemas.microsoft.com/office/drawing/2014/main" id="{CF7A14D0-C380-4FE0-83B9-0D6508B5B980}"/>
              </a:ext>
            </a:extLst>
          </p:cNvPr>
          <p:cNvSpPr/>
          <p:nvPr/>
        </p:nvSpPr>
        <p:spPr>
          <a:xfrm>
            <a:off x="8487940" y="4662346"/>
            <a:ext cx="606198" cy="606198"/>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39" name="TextBox 38">
            <a:extLst>
              <a:ext uri="{FF2B5EF4-FFF2-40B4-BE49-F238E27FC236}">
                <a16:creationId xmlns:a16="http://schemas.microsoft.com/office/drawing/2014/main" id="{6E680EBD-FE8E-46DD-8573-568A46E7A760}"/>
              </a:ext>
            </a:extLst>
          </p:cNvPr>
          <p:cNvSpPr txBox="1"/>
          <p:nvPr/>
        </p:nvSpPr>
        <p:spPr>
          <a:xfrm>
            <a:off x="3393658" y="7773294"/>
            <a:ext cx="2707627" cy="707886"/>
          </a:xfrm>
          <a:prstGeom prst="rect">
            <a:avLst/>
          </a:prstGeom>
          <a:noFill/>
        </p:spPr>
        <p:txBody>
          <a:bodyPr wrap="square" rtlCol="0">
            <a:spAutoFit/>
          </a:bodyPr>
          <a:lstStyle/>
          <a:p>
            <a:r>
              <a:rPr lang="ko-KR" altLang="en-US" sz="2000" dirty="0">
                <a:solidFill>
                  <a:schemeClr val="tx1">
                    <a:lumMod val="50000"/>
                    <a:lumOff val="50000"/>
                  </a:schemeClr>
                </a:solidFill>
                <a:latin typeface="나눔바른고딕OTF"/>
              </a:rPr>
              <a:t>최근 수익률을 고려한</a:t>
            </a:r>
            <a:endParaRPr lang="en-US" altLang="ko-KR" sz="2000" dirty="0">
              <a:solidFill>
                <a:schemeClr val="tx1">
                  <a:lumMod val="50000"/>
                  <a:lumOff val="50000"/>
                </a:schemeClr>
              </a:solidFill>
              <a:latin typeface="나눔바른고딕OTF"/>
            </a:endParaRPr>
          </a:p>
          <a:p>
            <a:pPr algn="r"/>
            <a:r>
              <a:rPr lang="ko-KR" altLang="en-US" sz="2000" dirty="0">
                <a:solidFill>
                  <a:schemeClr val="tx1">
                    <a:lumMod val="50000"/>
                    <a:lumOff val="50000"/>
                  </a:schemeClr>
                </a:solidFill>
                <a:latin typeface="나눔바른고딕OTF"/>
              </a:rPr>
              <a:t>유저간 전략 공유</a:t>
            </a:r>
          </a:p>
        </p:txBody>
      </p:sp>
      <p:sp>
        <p:nvSpPr>
          <p:cNvPr id="40" name="TextBox 39">
            <a:extLst>
              <a:ext uri="{FF2B5EF4-FFF2-40B4-BE49-F238E27FC236}">
                <a16:creationId xmlns:a16="http://schemas.microsoft.com/office/drawing/2014/main" id="{564E7F3A-870E-4916-9312-FA4496D1BAD8}"/>
              </a:ext>
            </a:extLst>
          </p:cNvPr>
          <p:cNvSpPr txBox="1"/>
          <p:nvPr/>
        </p:nvSpPr>
        <p:spPr>
          <a:xfrm>
            <a:off x="2301798" y="4705323"/>
            <a:ext cx="3018775" cy="707886"/>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안정적 목표 수익 제시와</a:t>
            </a:r>
            <a:endParaRPr lang="en-US" altLang="ko-KR" sz="2000" dirty="0">
              <a:solidFill>
                <a:schemeClr val="tx1">
                  <a:lumMod val="50000"/>
                  <a:lumOff val="50000"/>
                </a:schemeClr>
              </a:solidFill>
              <a:latin typeface="나눔바른고딕OTF"/>
            </a:endParaRPr>
          </a:p>
          <a:p>
            <a:pPr algn="r"/>
            <a:r>
              <a:rPr lang="ko-KR" altLang="en-US" sz="2000" dirty="0">
                <a:solidFill>
                  <a:schemeClr val="tx1">
                    <a:lumMod val="50000"/>
                    <a:lumOff val="50000"/>
                  </a:schemeClr>
                </a:solidFill>
                <a:latin typeface="나눔바른고딕OTF"/>
              </a:rPr>
              <a:t>위험의 최소화</a:t>
            </a:r>
          </a:p>
        </p:txBody>
      </p:sp>
      <p:sp>
        <p:nvSpPr>
          <p:cNvPr id="41" name="TextBox 40">
            <a:extLst>
              <a:ext uri="{FF2B5EF4-FFF2-40B4-BE49-F238E27FC236}">
                <a16:creationId xmlns:a16="http://schemas.microsoft.com/office/drawing/2014/main" id="{61F998FB-6CEF-4F5A-AA6F-09D4B4B1D414}"/>
              </a:ext>
            </a:extLst>
          </p:cNvPr>
          <p:cNvSpPr txBox="1"/>
          <p:nvPr/>
        </p:nvSpPr>
        <p:spPr>
          <a:xfrm>
            <a:off x="2643065" y="2788675"/>
            <a:ext cx="3275256" cy="400110"/>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하락장에 따른 리스크 감소</a:t>
            </a:r>
          </a:p>
        </p:txBody>
      </p:sp>
      <p:sp>
        <p:nvSpPr>
          <p:cNvPr id="42" name="TextBox 41">
            <a:extLst>
              <a:ext uri="{FF2B5EF4-FFF2-40B4-BE49-F238E27FC236}">
                <a16:creationId xmlns:a16="http://schemas.microsoft.com/office/drawing/2014/main" id="{34D49710-702F-433A-AFA2-462CF0D61C78}"/>
              </a:ext>
            </a:extLst>
          </p:cNvPr>
          <p:cNvSpPr txBox="1"/>
          <p:nvPr/>
        </p:nvSpPr>
        <p:spPr>
          <a:xfrm>
            <a:off x="11831991" y="2754499"/>
            <a:ext cx="3275256" cy="400110"/>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상승장에 따른 리스크 확대</a:t>
            </a:r>
          </a:p>
        </p:txBody>
      </p:sp>
      <p:sp>
        <p:nvSpPr>
          <p:cNvPr id="43" name="TextBox 42">
            <a:extLst>
              <a:ext uri="{FF2B5EF4-FFF2-40B4-BE49-F238E27FC236}">
                <a16:creationId xmlns:a16="http://schemas.microsoft.com/office/drawing/2014/main" id="{349BD1B9-96FE-4483-880F-5D0780BA1F45}"/>
              </a:ext>
            </a:extLst>
          </p:cNvPr>
          <p:cNvSpPr txBox="1"/>
          <p:nvPr/>
        </p:nvSpPr>
        <p:spPr>
          <a:xfrm>
            <a:off x="13292909" y="5462167"/>
            <a:ext cx="3672800" cy="707886"/>
          </a:xfrm>
          <a:prstGeom prst="rect">
            <a:avLst/>
          </a:prstGeom>
          <a:noFill/>
        </p:spPr>
        <p:txBody>
          <a:bodyPr wrap="none" rtlCol="0">
            <a:spAutoFit/>
          </a:bodyPr>
          <a:lstStyle/>
          <a:p>
            <a:r>
              <a:rPr lang="ko-KR" altLang="en-US" sz="2000" dirty="0">
                <a:solidFill>
                  <a:schemeClr val="tx1">
                    <a:lumMod val="50000"/>
                    <a:lumOff val="50000"/>
                  </a:schemeClr>
                </a:solidFill>
                <a:latin typeface="나눔바른고딕OTF"/>
              </a:rPr>
              <a:t>최근 </a:t>
            </a:r>
            <a:r>
              <a:rPr lang="en-US" altLang="ko-KR" sz="2000" dirty="0">
                <a:solidFill>
                  <a:schemeClr val="tx1">
                    <a:lumMod val="50000"/>
                    <a:lumOff val="50000"/>
                  </a:schemeClr>
                </a:solidFill>
                <a:latin typeface="나눔바른고딕OTF"/>
              </a:rPr>
              <a:t>3</a:t>
            </a:r>
            <a:r>
              <a:rPr lang="ko-KR" altLang="en-US" sz="2000" dirty="0">
                <a:solidFill>
                  <a:schemeClr val="tx1">
                    <a:lumMod val="50000"/>
                    <a:lumOff val="50000"/>
                  </a:schemeClr>
                </a:solidFill>
                <a:latin typeface="나눔바른고딕OTF"/>
              </a:rPr>
              <a:t>년간의 데이터에 근거한</a:t>
            </a:r>
            <a:endParaRPr lang="en-US" altLang="ko-KR" sz="2000" dirty="0">
              <a:solidFill>
                <a:schemeClr val="tx1">
                  <a:lumMod val="50000"/>
                  <a:lumOff val="50000"/>
                </a:schemeClr>
              </a:solidFill>
              <a:latin typeface="나눔바른고딕OTF"/>
            </a:endParaRPr>
          </a:p>
          <a:p>
            <a:r>
              <a:rPr lang="ko-KR" altLang="en-US" sz="2000" dirty="0">
                <a:solidFill>
                  <a:schemeClr val="tx1">
                    <a:lumMod val="50000"/>
                    <a:lumOff val="50000"/>
                  </a:schemeClr>
                </a:solidFill>
                <a:latin typeface="나눔바른고딕OTF"/>
              </a:rPr>
              <a:t>안정적 수익 모델</a:t>
            </a:r>
          </a:p>
        </p:txBody>
      </p:sp>
      <p:sp>
        <p:nvSpPr>
          <p:cNvPr id="44" name="TextBox 43">
            <a:extLst>
              <a:ext uri="{FF2B5EF4-FFF2-40B4-BE49-F238E27FC236}">
                <a16:creationId xmlns:a16="http://schemas.microsoft.com/office/drawing/2014/main" id="{A8CA2F4B-BC16-4D79-8375-473FC2BE0B95}"/>
              </a:ext>
            </a:extLst>
          </p:cNvPr>
          <p:cNvSpPr txBox="1"/>
          <p:nvPr/>
        </p:nvSpPr>
        <p:spPr>
          <a:xfrm>
            <a:off x="11896184" y="7792691"/>
            <a:ext cx="3185487" cy="707886"/>
          </a:xfrm>
          <a:prstGeom prst="rect">
            <a:avLst/>
          </a:prstGeom>
          <a:noFill/>
        </p:spPr>
        <p:txBody>
          <a:bodyPr wrap="none" rtlCol="0">
            <a:spAutoFit/>
          </a:bodyPr>
          <a:lstStyle/>
          <a:p>
            <a:r>
              <a:rPr lang="ko-KR" altLang="en-US" sz="2000" dirty="0">
                <a:solidFill>
                  <a:schemeClr val="tx1">
                    <a:lumMod val="50000"/>
                    <a:lumOff val="50000"/>
                  </a:schemeClr>
                </a:solidFill>
                <a:latin typeface="나눔바른고딕OTF"/>
              </a:rPr>
              <a:t>상세한 요구사항을 실행할</a:t>
            </a:r>
            <a:endParaRPr lang="en-US" altLang="ko-KR" sz="2000" dirty="0">
              <a:solidFill>
                <a:schemeClr val="tx1">
                  <a:lumMod val="50000"/>
                  <a:lumOff val="50000"/>
                </a:schemeClr>
              </a:solidFill>
              <a:latin typeface="나눔바른고딕OTF"/>
            </a:endParaRPr>
          </a:p>
          <a:p>
            <a:r>
              <a:rPr lang="ko-KR" altLang="en-US" sz="2000" dirty="0">
                <a:solidFill>
                  <a:schemeClr val="tx1">
                    <a:lumMod val="50000"/>
                    <a:lumOff val="50000"/>
                  </a:schemeClr>
                </a:solidFill>
                <a:latin typeface="나눔바른고딕OTF"/>
              </a:rPr>
              <a:t>기능 구현</a:t>
            </a:r>
            <a:endParaRPr lang="en-US" altLang="ko-KR" sz="2000" dirty="0">
              <a:solidFill>
                <a:schemeClr val="tx1">
                  <a:lumMod val="50000"/>
                  <a:lumOff val="50000"/>
                </a:schemeClr>
              </a:solidFill>
              <a:latin typeface="나눔바른고딕OTF"/>
            </a:endParaRPr>
          </a:p>
        </p:txBody>
      </p:sp>
      <p:sp>
        <p:nvSpPr>
          <p:cNvPr id="45" name="Freeform 26">
            <a:extLst>
              <a:ext uri="{FF2B5EF4-FFF2-40B4-BE49-F238E27FC236}">
                <a16:creationId xmlns:a16="http://schemas.microsoft.com/office/drawing/2014/main" id="{B2E88420-D032-4838-ABF0-9422D1A42CC2}"/>
              </a:ext>
            </a:extLst>
          </p:cNvPr>
          <p:cNvSpPr/>
          <p:nvPr/>
        </p:nvSpPr>
        <p:spPr>
          <a:xfrm>
            <a:off x="76200" y="8085516"/>
            <a:ext cx="3130129" cy="2163384"/>
          </a:xfrm>
          <a:custGeom>
            <a:avLst/>
            <a:gdLst/>
            <a:ahLst/>
            <a:cxnLst/>
            <a:rect l="l" t="t" r="r" b="b"/>
            <a:pathLst>
              <a:path w="3644339" h="2461448">
                <a:moveTo>
                  <a:pt x="0" y="0"/>
                </a:moveTo>
                <a:lnTo>
                  <a:pt x="3644339" y="0"/>
                </a:lnTo>
                <a:lnTo>
                  <a:pt x="3644339" y="2461448"/>
                </a:lnTo>
                <a:lnTo>
                  <a:pt x="0" y="2461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029504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6523</TotalTime>
  <Words>1696</Words>
  <Application>Microsoft Office PowerPoint</Application>
  <PresentationFormat>사용자 지정</PresentationFormat>
  <Paragraphs>429</Paragraphs>
  <Slides>35</Slides>
  <Notes>20</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35</vt:i4>
      </vt:variant>
    </vt:vector>
  </HeadingPairs>
  <TitlesOfParts>
    <vt:vector size="52" baseType="lpstr">
      <vt:lpstr>Nanum Square Bold</vt:lpstr>
      <vt:lpstr>Public Sans</vt:lpstr>
      <vt:lpstr>Wingdings</vt:lpstr>
      <vt:lpstr>Arita Dotum Semi-Bold</vt:lpstr>
      <vt:lpstr>Source Han Sans KR Medium</vt:lpstr>
      <vt:lpstr>Calibri</vt:lpstr>
      <vt:lpstr>용이고딕-레귤러 Bold</vt:lpstr>
      <vt:lpstr>Aileron Ultra-Bold</vt:lpstr>
      <vt:lpstr>Source Han Sans KR Bold</vt:lpstr>
      <vt:lpstr>Arial</vt:lpstr>
      <vt:lpstr>Arita Dotum Medium</vt:lpstr>
      <vt:lpstr>나눔바른고딕OTF</vt:lpstr>
      <vt:lpstr>Arial Unicode MS</vt:lpstr>
      <vt:lpstr>Nanum Gothic Bold</vt:lpstr>
      <vt:lpstr>맑은 고딕</vt:lpstr>
      <vt:lpstr>Bahnschrift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네이비 깔끔한 프로젝트 프리젠테이션</dc:title>
  <dc:creator>student00</dc:creator>
  <cp:lastModifiedBy>student00</cp:lastModifiedBy>
  <cp:revision>103</cp:revision>
  <dcterms:created xsi:type="dcterms:W3CDTF">2006-08-16T00:00:00Z</dcterms:created>
  <dcterms:modified xsi:type="dcterms:W3CDTF">2024-03-26T01:27:14Z</dcterms:modified>
  <dc:identifier>DAF_7nAX5Pw</dc:identifier>
</cp:coreProperties>
</file>